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66" r:id="rId2"/>
    <p:sldId id="816" r:id="rId3"/>
    <p:sldId id="817" r:id="rId4"/>
    <p:sldId id="818" r:id="rId5"/>
    <p:sldId id="819" r:id="rId6"/>
    <p:sldId id="820" r:id="rId7"/>
    <p:sldId id="821" r:id="rId8"/>
    <p:sldId id="734" r:id="rId9"/>
    <p:sldId id="822" r:id="rId10"/>
    <p:sldId id="823"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0F125F-8DDC-9708-8E06-FA9A86AC29A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5DBF235-6A7F-F58F-C933-D99FC43699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D442BC9-FFD3-6414-ED2C-88A009639EA1}"/>
              </a:ext>
            </a:extLst>
          </p:cNvPr>
          <p:cNvSpPr>
            <a:spLocks noGrp="1"/>
          </p:cNvSpPr>
          <p:nvPr>
            <p:ph type="dt" sz="half" idx="10"/>
          </p:nvPr>
        </p:nvSpPr>
        <p:spPr/>
        <p:txBody>
          <a:bodyPr/>
          <a:lstStyle/>
          <a:p>
            <a:fld id="{592BB935-6E0B-4887-8822-83B8112035DB}" type="datetimeFigureOut">
              <a:rPr lang="sv-SE" smtClean="0"/>
              <a:t>2025-03-10</a:t>
            </a:fld>
            <a:endParaRPr lang="sv-SE"/>
          </a:p>
        </p:txBody>
      </p:sp>
      <p:sp>
        <p:nvSpPr>
          <p:cNvPr id="5" name="Platshållare för sidfot 4">
            <a:extLst>
              <a:ext uri="{FF2B5EF4-FFF2-40B4-BE49-F238E27FC236}">
                <a16:creationId xmlns:a16="http://schemas.microsoft.com/office/drawing/2014/main" id="{90A32E19-CD08-551D-1571-A93C2C85973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2CEEF86-B026-EF0E-57D6-6E8FC95A465B}"/>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280009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D9F625-2303-7367-F3EB-E0C4B06ADDA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BBEC15B-8187-FE27-01B7-949561ADC8D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2EEB2DC-3DF6-1DA2-EC3B-4B712AE53DCA}"/>
              </a:ext>
            </a:extLst>
          </p:cNvPr>
          <p:cNvSpPr>
            <a:spLocks noGrp="1"/>
          </p:cNvSpPr>
          <p:nvPr>
            <p:ph type="dt" sz="half" idx="10"/>
          </p:nvPr>
        </p:nvSpPr>
        <p:spPr/>
        <p:txBody>
          <a:bodyPr/>
          <a:lstStyle/>
          <a:p>
            <a:fld id="{592BB935-6E0B-4887-8822-83B8112035DB}" type="datetimeFigureOut">
              <a:rPr lang="sv-SE" smtClean="0"/>
              <a:t>2025-03-10</a:t>
            </a:fld>
            <a:endParaRPr lang="sv-SE"/>
          </a:p>
        </p:txBody>
      </p:sp>
      <p:sp>
        <p:nvSpPr>
          <p:cNvPr id="5" name="Platshållare för sidfot 4">
            <a:extLst>
              <a:ext uri="{FF2B5EF4-FFF2-40B4-BE49-F238E27FC236}">
                <a16:creationId xmlns:a16="http://schemas.microsoft.com/office/drawing/2014/main" id="{626BE404-9DC1-A566-5DD3-560D9B0ED92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198AF8F-9F83-38E7-44CD-A74442E20E05}"/>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28897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1A2BB37-5F82-3C13-5986-1E592D05A31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B9B0A09-D868-56D2-A628-0E5E395F811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ADB0E8E-C573-52AB-225C-A26837CF7407}"/>
              </a:ext>
            </a:extLst>
          </p:cNvPr>
          <p:cNvSpPr>
            <a:spLocks noGrp="1"/>
          </p:cNvSpPr>
          <p:nvPr>
            <p:ph type="dt" sz="half" idx="10"/>
          </p:nvPr>
        </p:nvSpPr>
        <p:spPr/>
        <p:txBody>
          <a:bodyPr/>
          <a:lstStyle/>
          <a:p>
            <a:fld id="{592BB935-6E0B-4887-8822-83B8112035DB}" type="datetimeFigureOut">
              <a:rPr lang="sv-SE" smtClean="0"/>
              <a:t>2025-03-10</a:t>
            </a:fld>
            <a:endParaRPr lang="sv-SE"/>
          </a:p>
        </p:txBody>
      </p:sp>
      <p:sp>
        <p:nvSpPr>
          <p:cNvPr id="5" name="Platshållare för sidfot 4">
            <a:extLst>
              <a:ext uri="{FF2B5EF4-FFF2-40B4-BE49-F238E27FC236}">
                <a16:creationId xmlns:a16="http://schemas.microsoft.com/office/drawing/2014/main" id="{C64E3A80-CC1C-AF92-0AF2-69B87451A94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439C80-0011-EE8A-F177-6C845220F46B}"/>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3568845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Skapare och datum"/>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Skapare och datum</a:t>
            </a:r>
          </a:p>
        </p:txBody>
      </p:sp>
      <p:sp>
        <p:nvSpPr>
          <p:cNvPr id="12" name="Presentationstitel"/>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Presentations­titel</a:t>
            </a:r>
          </a:p>
        </p:txBody>
      </p:sp>
      <p:sp>
        <p:nvSpPr>
          <p:cNvPr id="13" name="Brödtext nivå ett…"/>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Presentations­undertitel</a:t>
            </a:r>
          </a:p>
          <a:p>
            <a:pPr lvl="1"/>
            <a:endParaRPr/>
          </a:p>
          <a:p>
            <a:pPr lvl="2"/>
            <a:endParaRPr/>
          </a:p>
          <a:p>
            <a:pPr lvl="3"/>
            <a:endParaRPr/>
          </a:p>
          <a:p>
            <a:pPr lvl="4"/>
            <a:endParaRPr/>
          </a:p>
        </p:txBody>
      </p:sp>
      <p:sp>
        <p:nvSpPr>
          <p:cNvPr id="1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036933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08DD12-5FA5-2CFB-59F1-5EBC2536B9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0442B9-CB1D-E700-D0E2-04C369057D7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A4A4CA-8237-A58E-3A12-C00E05D28FB7}"/>
              </a:ext>
            </a:extLst>
          </p:cNvPr>
          <p:cNvSpPr>
            <a:spLocks noGrp="1"/>
          </p:cNvSpPr>
          <p:nvPr>
            <p:ph type="dt" sz="half" idx="10"/>
          </p:nvPr>
        </p:nvSpPr>
        <p:spPr/>
        <p:txBody>
          <a:bodyPr/>
          <a:lstStyle/>
          <a:p>
            <a:fld id="{592BB935-6E0B-4887-8822-83B8112035DB}" type="datetimeFigureOut">
              <a:rPr lang="sv-SE" smtClean="0"/>
              <a:t>2025-03-10</a:t>
            </a:fld>
            <a:endParaRPr lang="sv-SE"/>
          </a:p>
        </p:txBody>
      </p:sp>
      <p:sp>
        <p:nvSpPr>
          <p:cNvPr id="5" name="Platshållare för sidfot 4">
            <a:extLst>
              <a:ext uri="{FF2B5EF4-FFF2-40B4-BE49-F238E27FC236}">
                <a16:creationId xmlns:a16="http://schemas.microsoft.com/office/drawing/2014/main" id="{5E8A4C4E-0AC8-35AB-F79C-2026E78B279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4FBB0C6-A4B1-EAF9-D1CA-A7AAED32F314}"/>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1215392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D11F21-E06F-71F9-38A7-992898957B5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AAC6143-2DF1-AC34-7416-E9795DC418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2BE8D53-EC15-4E87-F9C5-3B2705993489}"/>
              </a:ext>
            </a:extLst>
          </p:cNvPr>
          <p:cNvSpPr>
            <a:spLocks noGrp="1"/>
          </p:cNvSpPr>
          <p:nvPr>
            <p:ph type="dt" sz="half" idx="10"/>
          </p:nvPr>
        </p:nvSpPr>
        <p:spPr/>
        <p:txBody>
          <a:bodyPr/>
          <a:lstStyle/>
          <a:p>
            <a:fld id="{592BB935-6E0B-4887-8822-83B8112035DB}" type="datetimeFigureOut">
              <a:rPr lang="sv-SE" smtClean="0"/>
              <a:t>2025-03-10</a:t>
            </a:fld>
            <a:endParaRPr lang="sv-SE"/>
          </a:p>
        </p:txBody>
      </p:sp>
      <p:sp>
        <p:nvSpPr>
          <p:cNvPr id="5" name="Platshållare för sidfot 4">
            <a:extLst>
              <a:ext uri="{FF2B5EF4-FFF2-40B4-BE49-F238E27FC236}">
                <a16:creationId xmlns:a16="http://schemas.microsoft.com/office/drawing/2014/main" id="{549DD58B-36B0-747F-AC1E-2FAB6D5D328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703F07A-77F6-25A1-1C12-5389FDECE758}"/>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423472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37635A-4473-6362-3F6C-64E8D4B1F2E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8DA82C-528D-DDEA-25B6-8BE28EAF3DC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8CABC1D-A9D3-4F71-3CEC-AD2DAA15036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5576E4F-CA12-A67A-BA48-4656939C232D}"/>
              </a:ext>
            </a:extLst>
          </p:cNvPr>
          <p:cNvSpPr>
            <a:spLocks noGrp="1"/>
          </p:cNvSpPr>
          <p:nvPr>
            <p:ph type="dt" sz="half" idx="10"/>
          </p:nvPr>
        </p:nvSpPr>
        <p:spPr/>
        <p:txBody>
          <a:bodyPr/>
          <a:lstStyle/>
          <a:p>
            <a:fld id="{592BB935-6E0B-4887-8822-83B8112035DB}" type="datetimeFigureOut">
              <a:rPr lang="sv-SE" smtClean="0"/>
              <a:t>2025-03-10</a:t>
            </a:fld>
            <a:endParaRPr lang="sv-SE"/>
          </a:p>
        </p:txBody>
      </p:sp>
      <p:sp>
        <p:nvSpPr>
          <p:cNvPr id="6" name="Platshållare för sidfot 5">
            <a:extLst>
              <a:ext uri="{FF2B5EF4-FFF2-40B4-BE49-F238E27FC236}">
                <a16:creationId xmlns:a16="http://schemas.microsoft.com/office/drawing/2014/main" id="{3DD7450E-9156-10AF-D401-0105EA6DA80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A491E3D-5FFE-44CA-7684-DA8FE7CF5F09}"/>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392832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595-D1F9-242E-264E-4733C30C7A1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F1B7A58-A42E-7536-6ECA-3D34A49B88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233BAEA-DDE4-EE1F-E3EB-8CE9CDF482E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CBC4F67-68C4-4DFE-2FCD-030E14514A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82218B9-A39C-E20A-27B7-9753DA75EB6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C30276B-E3D9-DBC3-A359-18D8D8A99B5C}"/>
              </a:ext>
            </a:extLst>
          </p:cNvPr>
          <p:cNvSpPr>
            <a:spLocks noGrp="1"/>
          </p:cNvSpPr>
          <p:nvPr>
            <p:ph type="dt" sz="half" idx="10"/>
          </p:nvPr>
        </p:nvSpPr>
        <p:spPr/>
        <p:txBody>
          <a:bodyPr/>
          <a:lstStyle/>
          <a:p>
            <a:fld id="{592BB935-6E0B-4887-8822-83B8112035DB}" type="datetimeFigureOut">
              <a:rPr lang="sv-SE" smtClean="0"/>
              <a:t>2025-03-10</a:t>
            </a:fld>
            <a:endParaRPr lang="sv-SE"/>
          </a:p>
        </p:txBody>
      </p:sp>
      <p:sp>
        <p:nvSpPr>
          <p:cNvPr id="8" name="Platshållare för sidfot 7">
            <a:extLst>
              <a:ext uri="{FF2B5EF4-FFF2-40B4-BE49-F238E27FC236}">
                <a16:creationId xmlns:a16="http://schemas.microsoft.com/office/drawing/2014/main" id="{DFA04550-B081-59DE-1AA9-98CD5A14ACC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EAEA871-E3E7-BAC2-B12D-0892832B20D3}"/>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79245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359895-DD21-2A4C-DBAF-C8BB23A73E6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1A6E8D4-3854-475E-C0F0-382CDB06C870}"/>
              </a:ext>
            </a:extLst>
          </p:cNvPr>
          <p:cNvSpPr>
            <a:spLocks noGrp="1"/>
          </p:cNvSpPr>
          <p:nvPr>
            <p:ph type="dt" sz="half" idx="10"/>
          </p:nvPr>
        </p:nvSpPr>
        <p:spPr/>
        <p:txBody>
          <a:bodyPr/>
          <a:lstStyle/>
          <a:p>
            <a:fld id="{592BB935-6E0B-4887-8822-83B8112035DB}" type="datetimeFigureOut">
              <a:rPr lang="sv-SE" smtClean="0"/>
              <a:t>2025-03-10</a:t>
            </a:fld>
            <a:endParaRPr lang="sv-SE"/>
          </a:p>
        </p:txBody>
      </p:sp>
      <p:sp>
        <p:nvSpPr>
          <p:cNvPr id="4" name="Platshållare för sidfot 3">
            <a:extLst>
              <a:ext uri="{FF2B5EF4-FFF2-40B4-BE49-F238E27FC236}">
                <a16:creationId xmlns:a16="http://schemas.microsoft.com/office/drawing/2014/main" id="{34A8473B-44E4-F9D6-74C7-55FB16EE8EB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EB6DDC2-CB40-55C4-7FC2-A6B5C620F770}"/>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54245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C0D939A-B5DB-8FE4-D0AA-247EF1971732}"/>
              </a:ext>
            </a:extLst>
          </p:cNvPr>
          <p:cNvSpPr>
            <a:spLocks noGrp="1"/>
          </p:cNvSpPr>
          <p:nvPr>
            <p:ph type="dt" sz="half" idx="10"/>
          </p:nvPr>
        </p:nvSpPr>
        <p:spPr/>
        <p:txBody>
          <a:bodyPr/>
          <a:lstStyle/>
          <a:p>
            <a:fld id="{592BB935-6E0B-4887-8822-83B8112035DB}" type="datetimeFigureOut">
              <a:rPr lang="sv-SE" smtClean="0"/>
              <a:t>2025-03-10</a:t>
            </a:fld>
            <a:endParaRPr lang="sv-SE"/>
          </a:p>
        </p:txBody>
      </p:sp>
      <p:sp>
        <p:nvSpPr>
          <p:cNvPr id="3" name="Platshållare för sidfot 2">
            <a:extLst>
              <a:ext uri="{FF2B5EF4-FFF2-40B4-BE49-F238E27FC236}">
                <a16:creationId xmlns:a16="http://schemas.microsoft.com/office/drawing/2014/main" id="{D963C813-F742-F45C-2933-857802207BF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FD05349-F6F7-C8B1-1BA0-72A02273FFBF}"/>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115495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B7633F-0E32-546F-9830-C9959B56F46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03398CE-4367-677A-A6C9-99B59C2DF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95EDD7E-B3DB-EC98-E4A7-77A0E384B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9705D6E-E180-B089-6EE1-74D14747A75D}"/>
              </a:ext>
            </a:extLst>
          </p:cNvPr>
          <p:cNvSpPr>
            <a:spLocks noGrp="1"/>
          </p:cNvSpPr>
          <p:nvPr>
            <p:ph type="dt" sz="half" idx="10"/>
          </p:nvPr>
        </p:nvSpPr>
        <p:spPr/>
        <p:txBody>
          <a:bodyPr/>
          <a:lstStyle/>
          <a:p>
            <a:fld id="{592BB935-6E0B-4887-8822-83B8112035DB}" type="datetimeFigureOut">
              <a:rPr lang="sv-SE" smtClean="0"/>
              <a:t>2025-03-10</a:t>
            </a:fld>
            <a:endParaRPr lang="sv-SE"/>
          </a:p>
        </p:txBody>
      </p:sp>
      <p:sp>
        <p:nvSpPr>
          <p:cNvPr id="6" name="Platshållare för sidfot 5">
            <a:extLst>
              <a:ext uri="{FF2B5EF4-FFF2-40B4-BE49-F238E27FC236}">
                <a16:creationId xmlns:a16="http://schemas.microsoft.com/office/drawing/2014/main" id="{0CD7FEC9-7B97-86BB-35C4-FD51B8E1038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A416C59-924E-A821-F8E8-82CEEB1EF165}"/>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175800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C767B8-D717-1F0E-E942-5E855C65D14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3E77E98-EF3B-B5CB-15D5-C434F1C107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FA3F31B-92CE-80A3-7CF9-506167FDF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5A1C09D-25D6-95B9-1EC1-FC28B213EE83}"/>
              </a:ext>
            </a:extLst>
          </p:cNvPr>
          <p:cNvSpPr>
            <a:spLocks noGrp="1"/>
          </p:cNvSpPr>
          <p:nvPr>
            <p:ph type="dt" sz="half" idx="10"/>
          </p:nvPr>
        </p:nvSpPr>
        <p:spPr/>
        <p:txBody>
          <a:bodyPr/>
          <a:lstStyle/>
          <a:p>
            <a:fld id="{592BB935-6E0B-4887-8822-83B8112035DB}" type="datetimeFigureOut">
              <a:rPr lang="sv-SE" smtClean="0"/>
              <a:t>2025-03-10</a:t>
            </a:fld>
            <a:endParaRPr lang="sv-SE"/>
          </a:p>
        </p:txBody>
      </p:sp>
      <p:sp>
        <p:nvSpPr>
          <p:cNvPr id="6" name="Platshållare för sidfot 5">
            <a:extLst>
              <a:ext uri="{FF2B5EF4-FFF2-40B4-BE49-F238E27FC236}">
                <a16:creationId xmlns:a16="http://schemas.microsoft.com/office/drawing/2014/main" id="{3C85AB3D-B842-80B5-FC39-D3808C94973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D10EE5F-6F90-12AA-211E-F1603D7ACA4F}"/>
              </a:ext>
            </a:extLst>
          </p:cNvPr>
          <p:cNvSpPr>
            <a:spLocks noGrp="1"/>
          </p:cNvSpPr>
          <p:nvPr>
            <p:ph type="sldNum" sz="quarter" idx="12"/>
          </p:nvPr>
        </p:nvSpPr>
        <p:spPr/>
        <p:txBody>
          <a:bodyPr/>
          <a:lstStyle/>
          <a:p>
            <a:fld id="{0B118544-7CAF-47F0-A88C-5E84F99D29DD}" type="slidenum">
              <a:rPr lang="sv-SE" smtClean="0"/>
              <a:t>‹#›</a:t>
            </a:fld>
            <a:endParaRPr lang="sv-SE"/>
          </a:p>
        </p:txBody>
      </p:sp>
    </p:spTree>
    <p:extLst>
      <p:ext uri="{BB962C8B-B14F-4D97-AF65-F5344CB8AC3E}">
        <p14:creationId xmlns:p14="http://schemas.microsoft.com/office/powerpoint/2010/main" val="178057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34685AF-1349-869B-6E5D-DA788F3C52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A56F1D1-48AC-B1FC-09D7-B87C89CAE9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4C8CAFF-3523-44FB-14D0-8A072D5E0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92BB935-6E0B-4887-8822-83B8112035DB}" type="datetimeFigureOut">
              <a:rPr lang="sv-SE" smtClean="0"/>
              <a:t>2025-03-10</a:t>
            </a:fld>
            <a:endParaRPr lang="sv-SE"/>
          </a:p>
        </p:txBody>
      </p:sp>
      <p:sp>
        <p:nvSpPr>
          <p:cNvPr id="5" name="Platshållare för sidfot 4">
            <a:extLst>
              <a:ext uri="{FF2B5EF4-FFF2-40B4-BE49-F238E27FC236}">
                <a16:creationId xmlns:a16="http://schemas.microsoft.com/office/drawing/2014/main" id="{B8630C44-518E-386B-095F-5938609C78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EA74419A-C7EC-C86C-3188-9260E9D0DC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118544-7CAF-47F0-A88C-5E84F99D29DD}" type="slidenum">
              <a:rPr lang="sv-SE" smtClean="0"/>
              <a:t>‹#›</a:t>
            </a:fld>
            <a:endParaRPr lang="sv-SE"/>
          </a:p>
        </p:txBody>
      </p:sp>
    </p:spTree>
    <p:extLst>
      <p:ext uri="{BB962C8B-B14F-4D97-AF65-F5344CB8AC3E}">
        <p14:creationId xmlns:p14="http://schemas.microsoft.com/office/powerpoint/2010/main" val="4216190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hyperlink" Target="https://vimeo.com/917038487/c15de536b9?share=copy"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98F7B24-CE14-9A34-48F5-DF6A8647529B}"/>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E8C12104-843A-45C9-C000-F29CEAA333BA}"/>
              </a:ext>
            </a:extLst>
          </p:cNvPr>
          <p:cNvSpPr txBox="1"/>
          <p:nvPr/>
        </p:nvSpPr>
        <p:spPr>
          <a:xfrm>
            <a:off x="1731695" y="1031333"/>
            <a:ext cx="8858046" cy="9358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lnSpc>
                <a:spcPct val="107000"/>
              </a:lnSpc>
              <a:spcAft>
                <a:spcPts val="800"/>
              </a:spcAft>
            </a:pPr>
            <a:r>
              <a:rPr lang="sv-SE" sz="4500" b="1" dirty="0" err="1">
                <a:effectLst/>
                <a:latin typeface="Lato" panose="020F0502020204030203" pitchFamily="34" charset="0"/>
                <a:ea typeface="Calibri" panose="020F0502020204030204" pitchFamily="34" charset="0"/>
                <a:cs typeface="Times New Roman" panose="02020603050405020304" pitchFamily="18" charset="0"/>
              </a:rPr>
              <a:t>KommunikationsBron</a:t>
            </a:r>
            <a:endParaRPr lang="sv-SE" sz="4500" b="1" dirty="0">
              <a:effectLst/>
              <a:latin typeface="Lato" panose="020F0502020204030203" pitchFamily="34" charset="0"/>
              <a:ea typeface="Calibri" panose="020F0502020204030204" pitchFamily="34" charset="0"/>
              <a:cs typeface="Times New Roman" panose="02020603050405020304" pitchFamily="18" charset="0"/>
            </a:endParaRPr>
          </a:p>
        </p:txBody>
      </p:sp>
      <p:sp>
        <p:nvSpPr>
          <p:cNvPr id="2" name="textruta 1">
            <a:extLst>
              <a:ext uri="{FF2B5EF4-FFF2-40B4-BE49-F238E27FC236}">
                <a16:creationId xmlns:a16="http://schemas.microsoft.com/office/drawing/2014/main" id="{1D13A4FF-C05F-BBDD-7166-79C0414D476A}"/>
              </a:ext>
            </a:extLst>
          </p:cNvPr>
          <p:cNvSpPr txBox="1"/>
          <p:nvPr/>
        </p:nvSpPr>
        <p:spPr>
          <a:xfrm>
            <a:off x="3796963" y="5525311"/>
            <a:ext cx="4598073" cy="1332689"/>
          </a:xfrm>
          <a:prstGeom prst="rect">
            <a:avLst/>
          </a:prstGeom>
          <a:noFill/>
        </p:spPr>
        <p:txBody>
          <a:bodyPr wrap="square" rtlCol="0">
            <a:spAutoFit/>
          </a:bodyPr>
          <a:lstStyle/>
          <a:p>
            <a:pPr algn="ctr"/>
            <a:r>
              <a:rPr lang="sv-SE" sz="4000" dirty="0">
                <a:latin typeface="Lato Light" panose="020F0302020204030203" pitchFamily="34" charset="0"/>
              </a:rPr>
              <a:t>Mini workshop 7</a:t>
            </a:r>
          </a:p>
          <a:p>
            <a:pPr algn="ctr"/>
            <a:r>
              <a:rPr lang="sv-SE" sz="4000" dirty="0">
                <a:latin typeface="Lato Light" panose="020F0302020204030203" pitchFamily="34" charset="0"/>
              </a:rPr>
              <a:t>Enzo Hjärnorna</a:t>
            </a:r>
          </a:p>
        </p:txBody>
      </p:sp>
    </p:spTree>
    <p:extLst>
      <p:ext uri="{BB962C8B-B14F-4D97-AF65-F5344CB8AC3E}">
        <p14:creationId xmlns:p14="http://schemas.microsoft.com/office/powerpoint/2010/main" val="332626338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A7CF6-53B0-EF65-50CF-62F68D18D23D}"/>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0B153DAF-B23E-404E-ACCD-CCFE396F8648}"/>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A5F216D5-FF5B-5789-1B57-1840963926BE}"/>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4BA26945-CFA1-D47A-3D0C-18D0B358D400}"/>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60244269-5514-6AA6-5026-4C2751C5BF88}"/>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A0F0DDBC-F452-5349-4C43-DA29DEBB654A}"/>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74365383-0534-5BA7-BC89-AC7CEE9BC026}"/>
              </a:ext>
            </a:extLst>
          </p:cNvPr>
          <p:cNvPicPr>
            <a:picLocks noChangeAspect="1"/>
          </p:cNvPicPr>
          <p:nvPr/>
        </p:nvPicPr>
        <p:blipFill>
          <a:blip r:embed="rId4"/>
          <a:stretch>
            <a:fillRect/>
          </a:stretch>
        </p:blipFill>
        <p:spPr>
          <a:xfrm>
            <a:off x="10560777" y="5798950"/>
            <a:ext cx="1417443" cy="710246"/>
          </a:xfrm>
          <a:prstGeom prst="rect">
            <a:avLst/>
          </a:prstGeom>
        </p:spPr>
      </p:pic>
      <p:sp>
        <p:nvSpPr>
          <p:cNvPr id="6" name="textruta 5">
            <a:extLst>
              <a:ext uri="{FF2B5EF4-FFF2-40B4-BE49-F238E27FC236}">
                <a16:creationId xmlns:a16="http://schemas.microsoft.com/office/drawing/2014/main" id="{6B3901D8-0F22-BA0A-AEDF-6167C648AA07}"/>
              </a:ext>
            </a:extLst>
          </p:cNvPr>
          <p:cNvSpPr txBox="1"/>
          <p:nvPr/>
        </p:nvSpPr>
        <p:spPr>
          <a:xfrm>
            <a:off x="1382315" y="1654676"/>
            <a:ext cx="6690668" cy="2951321"/>
          </a:xfrm>
          <a:prstGeom prst="rect">
            <a:avLst/>
          </a:prstGeom>
          <a:noFill/>
        </p:spPr>
        <p:txBody>
          <a:bodyPr wrap="square">
            <a:spAutoFit/>
          </a:bodyPr>
          <a:lstStyle/>
          <a:p>
            <a:pPr>
              <a:lnSpc>
                <a:spcPct val="107000"/>
              </a:lnSpc>
              <a:spcAft>
                <a:spcPts val="800"/>
              </a:spcAft>
            </a:pPr>
            <a:r>
              <a:rPr lang="sv-SE" kern="100" dirty="0">
                <a:latin typeface="Lato Light" panose="020F0302020204030203" pitchFamily="34" charset="0"/>
                <a:ea typeface="Aptos" panose="020B0004020202020204" pitchFamily="34" charset="0"/>
                <a:cs typeface="Times New Roman" panose="02020603050405020304" pitchFamily="18" charset="0"/>
              </a:rPr>
              <a:t>Uppgift</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Ta med dig Enzoway Modellen Enzohjärnorna och prova att fatta beslut utifrån modellen.</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Läs Novellen </a:t>
            </a:r>
          </a:p>
          <a:p>
            <a:pPr>
              <a:lnSpc>
                <a:spcPct val="107000"/>
              </a:lnSpc>
              <a:spcAft>
                <a:spcPts val="800"/>
              </a:spcAft>
            </a:pP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Referenserfarenhet:</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Vad är din reflektion och upplevelse om att fatta beslut utifrån modellen Enzohjärnorna? </a:t>
            </a:r>
          </a:p>
        </p:txBody>
      </p:sp>
      <p:pic>
        <p:nvPicPr>
          <p:cNvPr id="7" name="Bildobjekt 6">
            <a:extLst>
              <a:ext uri="{FF2B5EF4-FFF2-40B4-BE49-F238E27FC236}">
                <a16:creationId xmlns:a16="http://schemas.microsoft.com/office/drawing/2014/main" id="{8C826E77-BC90-FEAD-F790-22F9432CDE2B}"/>
              </a:ext>
            </a:extLst>
          </p:cNvPr>
          <p:cNvPicPr>
            <a:picLocks noChangeAspect="1"/>
          </p:cNvPicPr>
          <p:nvPr/>
        </p:nvPicPr>
        <p:blipFill>
          <a:blip r:embed="rId5"/>
          <a:stretch>
            <a:fillRect/>
          </a:stretch>
        </p:blipFill>
        <p:spPr>
          <a:xfrm>
            <a:off x="9830094" y="-280350"/>
            <a:ext cx="2298069" cy="5888800"/>
          </a:xfrm>
          <a:prstGeom prst="rect">
            <a:avLst/>
          </a:prstGeom>
        </p:spPr>
      </p:pic>
    </p:spTree>
    <p:extLst>
      <p:ext uri="{BB962C8B-B14F-4D97-AF65-F5344CB8AC3E}">
        <p14:creationId xmlns:p14="http://schemas.microsoft.com/office/powerpoint/2010/main" val="957551650"/>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BA544-CE81-250C-0B08-D94DECBEDA47}"/>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6E5E3C78-B856-9178-B394-C78D27F39E92}"/>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0D1ABBEB-9286-0315-7E89-6D81167365E0}"/>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4FEF19C5-A8A5-52E3-E736-039BEA60B147}"/>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00C85F9A-8367-0252-9FD0-1882BD6A6688}"/>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6513490D-D9C1-617C-426E-9510504A8D64}"/>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907C6DC9-8C35-9AFE-F4D3-612C3078F745}"/>
              </a:ext>
            </a:extLst>
          </p:cNvPr>
          <p:cNvPicPr>
            <a:picLocks noChangeAspect="1"/>
          </p:cNvPicPr>
          <p:nvPr/>
        </p:nvPicPr>
        <p:blipFill>
          <a:blip r:embed="rId4"/>
          <a:stretch>
            <a:fillRect/>
          </a:stretch>
        </p:blipFill>
        <p:spPr>
          <a:xfrm>
            <a:off x="10560777" y="5798950"/>
            <a:ext cx="1417443" cy="710246"/>
          </a:xfrm>
          <a:prstGeom prst="rect">
            <a:avLst/>
          </a:prstGeom>
        </p:spPr>
      </p:pic>
      <p:sp>
        <p:nvSpPr>
          <p:cNvPr id="6" name="textruta 5">
            <a:extLst>
              <a:ext uri="{FF2B5EF4-FFF2-40B4-BE49-F238E27FC236}">
                <a16:creationId xmlns:a16="http://schemas.microsoft.com/office/drawing/2014/main" id="{413A90E0-66DF-5776-78A4-A4D740038C1E}"/>
              </a:ext>
            </a:extLst>
          </p:cNvPr>
          <p:cNvSpPr txBox="1"/>
          <p:nvPr/>
        </p:nvSpPr>
        <p:spPr>
          <a:xfrm>
            <a:off x="5344364" y="727197"/>
            <a:ext cx="1503272" cy="461665"/>
          </a:xfrm>
          <a:prstGeom prst="rect">
            <a:avLst/>
          </a:prstGeom>
          <a:noFill/>
        </p:spPr>
        <p:txBody>
          <a:bodyPr wrap="square" rtlCol="0">
            <a:spAutoFit/>
          </a:bodyPr>
          <a:lstStyle/>
          <a:p>
            <a:r>
              <a:rPr lang="sv-SE" sz="2400" b="1" dirty="0">
                <a:latin typeface="Lato Light" panose="020F0302020204030203" pitchFamily="34" charset="0"/>
              </a:rPr>
              <a:t>Uppgiften</a:t>
            </a:r>
          </a:p>
        </p:txBody>
      </p:sp>
      <p:sp>
        <p:nvSpPr>
          <p:cNvPr id="7" name="textruta 6">
            <a:extLst>
              <a:ext uri="{FF2B5EF4-FFF2-40B4-BE49-F238E27FC236}">
                <a16:creationId xmlns:a16="http://schemas.microsoft.com/office/drawing/2014/main" id="{068D072B-D6E7-483B-4635-96C83B6FBA09}"/>
              </a:ext>
            </a:extLst>
          </p:cNvPr>
          <p:cNvSpPr txBox="1"/>
          <p:nvPr/>
        </p:nvSpPr>
        <p:spPr>
          <a:xfrm>
            <a:off x="1208388" y="1685790"/>
            <a:ext cx="7342348" cy="4740913"/>
          </a:xfrm>
          <a:prstGeom prst="rect">
            <a:avLst/>
          </a:prstGeom>
          <a:noFill/>
        </p:spPr>
        <p:txBody>
          <a:bodyPr wrap="square">
            <a:spAutoFit/>
          </a:bodyPr>
          <a:lstStyle/>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Hur har det gått med </a:t>
            </a:r>
            <a:r>
              <a:rPr lang="sv-SE" kern="100" dirty="0">
                <a:latin typeface="Lato Light" panose="020F0302020204030203" pitchFamily="34" charset="0"/>
                <a:ea typeface="Aptos" panose="020B0004020202020204" pitchFamily="34" charset="0"/>
                <a:cs typeface="Times New Roman" panose="02020603050405020304" pitchFamily="18" charset="0"/>
              </a:rPr>
              <a:t>uppgiften</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Förra gången lärde vi oss om Enzoway Modellen Tillitens fyra pelare</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kern="100" dirty="0">
                <a:latin typeface="Lato Light" panose="020F0302020204030203" pitchFamily="34" charset="0"/>
                <a:ea typeface="Aptos" panose="020B0004020202020204" pitchFamily="34" charset="0"/>
                <a:cs typeface="Times New Roman" panose="02020603050405020304" pitchFamily="18" charset="0"/>
              </a:rPr>
              <a:t>H</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ur har era reflektioner gått kring detta? </a:t>
            </a:r>
          </a:p>
          <a:p>
            <a:pPr>
              <a:lnSpc>
                <a:spcPct val="107000"/>
              </a:lnSpc>
              <a:spcAft>
                <a:spcPts val="800"/>
              </a:spcAft>
            </a:pPr>
            <a:r>
              <a:rPr lang="sv-SE" kern="100" dirty="0">
                <a:latin typeface="Lato Light" panose="020F0302020204030203" pitchFamily="34" charset="0"/>
                <a:ea typeface="Aptos" panose="020B0004020202020204" pitchFamily="34" charset="0"/>
                <a:cs typeface="Times New Roman" panose="02020603050405020304" pitchFamily="18" charset="0"/>
              </a:rPr>
              <a:t>När ni s</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tällde frågan;</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 Vad är intentionen/syftet med det du säger, bara så att jag förstår?</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Vad hände med dig då? Vad hände i kommunikationen?</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När alla nu tänkt på att skapa resultat snabbt, hur är er upplevelse, är något annorlunda?</a:t>
            </a:r>
          </a:p>
          <a:p>
            <a:pPr>
              <a:lnSpc>
                <a:spcPct val="107000"/>
              </a:lnSpc>
              <a:spcAft>
                <a:spcPts val="800"/>
              </a:spcAft>
            </a:pP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Är det någon som vill dela något?</a:t>
            </a:r>
          </a:p>
          <a:p>
            <a:pPr>
              <a:lnSpc>
                <a:spcPct val="107000"/>
              </a:lnSpc>
              <a:spcAft>
                <a:spcPts val="800"/>
              </a:spcAft>
            </a:pPr>
            <a:r>
              <a:rPr lang="sv-SE" kern="100" dirty="0">
                <a:latin typeface="Lato Light" panose="020F0302020204030203" pitchFamily="34" charset="0"/>
                <a:ea typeface="Aptos" panose="020B0004020202020204" pitchFamily="34" charset="0"/>
                <a:cs typeface="Times New Roman" panose="02020603050405020304" pitchFamily="18" charset="0"/>
              </a:rPr>
              <a:t>Hur har det gått för oss i teamet?</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Hur går det med Enzoway </a:t>
            </a:r>
            <a:r>
              <a:rPr lang="sv-SE" sz="1800" kern="100" dirty="0" err="1">
                <a:effectLst/>
                <a:latin typeface="Lato Light" panose="020F0302020204030203" pitchFamily="34" charset="0"/>
                <a:ea typeface="Aptos" panose="020B0004020202020204" pitchFamily="34" charset="0"/>
                <a:cs typeface="Times New Roman" panose="02020603050405020304" pitchFamily="18" charset="0"/>
              </a:rPr>
              <a:t>appen</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och slussen? Fortsätter ni slussa morgon och kväll? Hitta en rutin!</a:t>
            </a:r>
          </a:p>
        </p:txBody>
      </p:sp>
      <p:pic>
        <p:nvPicPr>
          <p:cNvPr id="8" name="Bildobjekt 7">
            <a:extLst>
              <a:ext uri="{FF2B5EF4-FFF2-40B4-BE49-F238E27FC236}">
                <a16:creationId xmlns:a16="http://schemas.microsoft.com/office/drawing/2014/main" id="{75ECF509-672E-97A7-5C38-E1235241F365}"/>
              </a:ext>
            </a:extLst>
          </p:cNvPr>
          <p:cNvPicPr>
            <a:picLocks noChangeAspect="1"/>
          </p:cNvPicPr>
          <p:nvPr/>
        </p:nvPicPr>
        <p:blipFill>
          <a:blip r:embed="rId5"/>
          <a:stretch>
            <a:fillRect/>
          </a:stretch>
        </p:blipFill>
        <p:spPr>
          <a:xfrm>
            <a:off x="8095638" y="727197"/>
            <a:ext cx="4561065" cy="5403606"/>
          </a:xfrm>
          <a:prstGeom prst="rect">
            <a:avLst/>
          </a:prstGeom>
        </p:spPr>
      </p:pic>
    </p:spTree>
    <p:extLst>
      <p:ext uri="{BB962C8B-B14F-4D97-AF65-F5344CB8AC3E}">
        <p14:creationId xmlns:p14="http://schemas.microsoft.com/office/powerpoint/2010/main" val="3332257147"/>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16B85-DF0E-E744-6FCF-69F57FE1C9B9}"/>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99E8C1FD-75E5-6C8B-A9A4-189D83B2CB0C}"/>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9DA7A571-5FA8-4762-2DE6-9FA14FFC816F}"/>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B1FE5A7E-FF61-0EAA-86FD-A1BDB689E75C}"/>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E1433EEA-E008-6EDF-67AD-1BD65FF05ADC}"/>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971DA97F-90AA-868F-0CC8-CA00D35A6F0C}"/>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175317DE-6E93-739A-1EF6-37991A88CE29}"/>
              </a:ext>
            </a:extLst>
          </p:cNvPr>
          <p:cNvPicPr>
            <a:picLocks noChangeAspect="1"/>
          </p:cNvPicPr>
          <p:nvPr/>
        </p:nvPicPr>
        <p:blipFill>
          <a:blip r:embed="rId4"/>
          <a:stretch>
            <a:fillRect/>
          </a:stretch>
        </p:blipFill>
        <p:spPr>
          <a:xfrm>
            <a:off x="10560777" y="5798950"/>
            <a:ext cx="1417443" cy="710246"/>
          </a:xfrm>
          <a:prstGeom prst="rect">
            <a:avLst/>
          </a:prstGeom>
        </p:spPr>
      </p:pic>
      <p:pic>
        <p:nvPicPr>
          <p:cNvPr id="7" name="Bildobjekt 6">
            <a:extLst>
              <a:ext uri="{FF2B5EF4-FFF2-40B4-BE49-F238E27FC236}">
                <a16:creationId xmlns:a16="http://schemas.microsoft.com/office/drawing/2014/main" id="{36F70C13-4D04-1F08-1675-83AEB6496ACD}"/>
              </a:ext>
            </a:extLst>
          </p:cNvPr>
          <p:cNvPicPr>
            <a:picLocks noChangeAspect="1"/>
          </p:cNvPicPr>
          <p:nvPr/>
        </p:nvPicPr>
        <p:blipFill>
          <a:blip r:embed="rId5"/>
          <a:stretch>
            <a:fillRect/>
          </a:stretch>
        </p:blipFill>
        <p:spPr>
          <a:xfrm>
            <a:off x="4998121" y="669470"/>
            <a:ext cx="7346280" cy="6647707"/>
          </a:xfrm>
          <a:prstGeom prst="rect">
            <a:avLst/>
          </a:prstGeom>
        </p:spPr>
      </p:pic>
      <p:sp>
        <p:nvSpPr>
          <p:cNvPr id="8" name="textruta 7">
            <a:extLst>
              <a:ext uri="{FF2B5EF4-FFF2-40B4-BE49-F238E27FC236}">
                <a16:creationId xmlns:a16="http://schemas.microsoft.com/office/drawing/2014/main" id="{565CA3C5-1524-0C15-EAA0-CFA7DF70AA27}"/>
              </a:ext>
            </a:extLst>
          </p:cNvPr>
          <p:cNvSpPr txBox="1"/>
          <p:nvPr/>
        </p:nvSpPr>
        <p:spPr>
          <a:xfrm>
            <a:off x="1079708" y="2091402"/>
            <a:ext cx="5016292" cy="2455288"/>
          </a:xfrm>
          <a:prstGeom prst="rect">
            <a:avLst/>
          </a:prstGeom>
          <a:noFill/>
        </p:spPr>
        <p:txBody>
          <a:bodyPr wrap="square" rtlCol="0">
            <a:spAutoFit/>
          </a:bodyPr>
          <a:lstStyle/>
          <a:p>
            <a:pPr>
              <a:lnSpc>
                <a:spcPct val="107000"/>
              </a:lnSpc>
              <a:spcAft>
                <a:spcPts val="800"/>
              </a:spcAft>
            </a:pP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Enzohjärna 1 </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den </a:t>
            </a: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intellektuella </a:t>
            </a:r>
            <a:r>
              <a:rPr lang="sv-SE" b="1" kern="100" dirty="0">
                <a:latin typeface="Lato Light" panose="020F0302020204030203" pitchFamily="34" charset="0"/>
                <a:ea typeface="Aptos" panose="020B0004020202020204" pitchFamily="34" charset="0"/>
                <a:cs typeface="Times New Roman" panose="02020603050405020304" pitchFamily="18" charset="0"/>
              </a:rPr>
              <a:t>h</a:t>
            </a: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järnan</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Här skapar du tankar.</a:t>
            </a:r>
          </a:p>
          <a:p>
            <a:pPr>
              <a:lnSpc>
                <a:spcPct val="107000"/>
              </a:lnSpc>
              <a:spcAft>
                <a:spcPts val="800"/>
              </a:spcAft>
            </a:pP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Enzohjärna 2 </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den </a:t>
            </a: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känslomässiga hjärnan</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Här doppas tanken i känslan. </a:t>
            </a:r>
          </a:p>
          <a:p>
            <a:pPr>
              <a:lnSpc>
                <a:spcPct val="107000"/>
              </a:lnSpc>
              <a:spcAft>
                <a:spcPts val="800"/>
              </a:spcAft>
            </a:pP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Enzohjärna 3 </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a:t>
            </a: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hjärnan för våra val</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Här fattar du dina beslut.</a:t>
            </a:r>
          </a:p>
          <a:p>
            <a:endParaRPr lang="sv-SE" dirty="0"/>
          </a:p>
        </p:txBody>
      </p:sp>
      <p:sp>
        <p:nvSpPr>
          <p:cNvPr id="9" name="textruta 8">
            <a:extLst>
              <a:ext uri="{FF2B5EF4-FFF2-40B4-BE49-F238E27FC236}">
                <a16:creationId xmlns:a16="http://schemas.microsoft.com/office/drawing/2014/main" id="{69B60A56-A962-CDC0-F2E2-5C99E77A4670}"/>
              </a:ext>
            </a:extLst>
          </p:cNvPr>
          <p:cNvSpPr txBox="1"/>
          <p:nvPr/>
        </p:nvSpPr>
        <p:spPr>
          <a:xfrm>
            <a:off x="7800091" y="1285539"/>
            <a:ext cx="447472" cy="584775"/>
          </a:xfrm>
          <a:prstGeom prst="rect">
            <a:avLst/>
          </a:prstGeom>
          <a:noFill/>
        </p:spPr>
        <p:txBody>
          <a:bodyPr wrap="square" rtlCol="0">
            <a:spAutoFit/>
          </a:bodyPr>
          <a:lstStyle/>
          <a:p>
            <a:r>
              <a:rPr lang="sv-SE" sz="3200" b="1" dirty="0">
                <a:latin typeface="Lato Light" panose="020F0302020204030203" pitchFamily="34" charset="0"/>
              </a:rPr>
              <a:t>1</a:t>
            </a:r>
          </a:p>
        </p:txBody>
      </p:sp>
      <p:sp>
        <p:nvSpPr>
          <p:cNvPr id="11" name="textruta 10">
            <a:extLst>
              <a:ext uri="{FF2B5EF4-FFF2-40B4-BE49-F238E27FC236}">
                <a16:creationId xmlns:a16="http://schemas.microsoft.com/office/drawing/2014/main" id="{A8007000-9734-355C-EB63-7EA538FBFBCC}"/>
              </a:ext>
            </a:extLst>
          </p:cNvPr>
          <p:cNvSpPr txBox="1"/>
          <p:nvPr/>
        </p:nvSpPr>
        <p:spPr>
          <a:xfrm>
            <a:off x="7800091" y="3657600"/>
            <a:ext cx="447472" cy="584775"/>
          </a:xfrm>
          <a:prstGeom prst="rect">
            <a:avLst/>
          </a:prstGeom>
          <a:noFill/>
        </p:spPr>
        <p:txBody>
          <a:bodyPr wrap="square" rtlCol="0">
            <a:spAutoFit/>
          </a:bodyPr>
          <a:lstStyle/>
          <a:p>
            <a:r>
              <a:rPr lang="sv-SE" sz="3200" b="1" dirty="0">
                <a:latin typeface="Lato Light" panose="020F0302020204030203" pitchFamily="34" charset="0"/>
              </a:rPr>
              <a:t>3</a:t>
            </a:r>
          </a:p>
        </p:txBody>
      </p:sp>
      <p:sp>
        <p:nvSpPr>
          <p:cNvPr id="12" name="textruta 11">
            <a:extLst>
              <a:ext uri="{FF2B5EF4-FFF2-40B4-BE49-F238E27FC236}">
                <a16:creationId xmlns:a16="http://schemas.microsoft.com/office/drawing/2014/main" id="{D2E67452-51F2-5F24-94AF-723DA5A50C89}"/>
              </a:ext>
            </a:extLst>
          </p:cNvPr>
          <p:cNvSpPr txBox="1"/>
          <p:nvPr/>
        </p:nvSpPr>
        <p:spPr>
          <a:xfrm>
            <a:off x="7649585" y="5813474"/>
            <a:ext cx="447472" cy="584775"/>
          </a:xfrm>
          <a:prstGeom prst="rect">
            <a:avLst/>
          </a:prstGeom>
          <a:noFill/>
        </p:spPr>
        <p:txBody>
          <a:bodyPr wrap="square" rtlCol="0">
            <a:spAutoFit/>
          </a:bodyPr>
          <a:lstStyle/>
          <a:p>
            <a:r>
              <a:rPr lang="sv-SE" sz="3200" b="1" dirty="0">
                <a:latin typeface="Lato Light" panose="020F0302020204030203" pitchFamily="34" charset="0"/>
              </a:rPr>
              <a:t>2</a:t>
            </a:r>
          </a:p>
        </p:txBody>
      </p:sp>
    </p:spTree>
    <p:extLst>
      <p:ext uri="{BB962C8B-B14F-4D97-AF65-F5344CB8AC3E}">
        <p14:creationId xmlns:p14="http://schemas.microsoft.com/office/powerpoint/2010/main" val="1315686484"/>
      </p:ext>
    </p:extLst>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9BC6E-6E4A-0436-51A2-A90E801977ED}"/>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AD909EA0-BBA6-F3C6-3110-426DB9109FEF}"/>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C35CB21A-5CC8-6B68-A388-3F8FE32AC163}"/>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C02EF94B-6A25-693C-05E1-D08E307E666F}"/>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05AC1209-506A-BD47-709F-59DC7F45260F}"/>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5444C3B0-7CF4-23A8-7DAC-8EFA524449E8}"/>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13B5B461-45F3-0BFE-84E9-F4250C6F6822}"/>
              </a:ext>
            </a:extLst>
          </p:cNvPr>
          <p:cNvPicPr>
            <a:picLocks noChangeAspect="1"/>
          </p:cNvPicPr>
          <p:nvPr/>
        </p:nvPicPr>
        <p:blipFill>
          <a:blip r:embed="rId4"/>
          <a:stretch>
            <a:fillRect/>
          </a:stretch>
        </p:blipFill>
        <p:spPr>
          <a:xfrm>
            <a:off x="10560777" y="5798950"/>
            <a:ext cx="1417443" cy="710246"/>
          </a:xfrm>
          <a:prstGeom prst="rect">
            <a:avLst/>
          </a:prstGeom>
        </p:spPr>
      </p:pic>
      <p:sp>
        <p:nvSpPr>
          <p:cNvPr id="6" name="textruta 5">
            <a:extLst>
              <a:ext uri="{FF2B5EF4-FFF2-40B4-BE49-F238E27FC236}">
                <a16:creationId xmlns:a16="http://schemas.microsoft.com/office/drawing/2014/main" id="{0ED6F1D9-1C02-0653-9BDB-5F8A31F3A751}"/>
              </a:ext>
            </a:extLst>
          </p:cNvPr>
          <p:cNvSpPr txBox="1"/>
          <p:nvPr/>
        </p:nvSpPr>
        <p:spPr>
          <a:xfrm>
            <a:off x="613614" y="1667750"/>
            <a:ext cx="5214027" cy="4718086"/>
          </a:xfrm>
          <a:prstGeom prst="rect">
            <a:avLst/>
          </a:prstGeom>
          <a:noFill/>
        </p:spPr>
        <p:txBody>
          <a:bodyPr wrap="square">
            <a:spAutoFit/>
          </a:bodyPr>
          <a:lstStyle/>
          <a:p>
            <a:pPr>
              <a:lnSpc>
                <a:spcPct val="107000"/>
              </a:lnSpc>
              <a:spcAft>
                <a:spcPts val="800"/>
              </a:spcAft>
            </a:pPr>
            <a:r>
              <a:rPr lang="sv-SE" kern="100" dirty="0">
                <a:latin typeface="Lato Light" panose="020F0302020204030203" pitchFamily="34" charset="0"/>
                <a:ea typeface="Aptos" panose="020B0004020202020204" pitchFamily="34" charset="0"/>
                <a:cs typeface="Times New Roman" panose="02020603050405020304" pitchFamily="18" charset="0"/>
              </a:rPr>
              <a:t>O</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fta är det jobbigt att bestämma sig. </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Framtidsplaner, problem som måste lösas, eller en dröm som ska förverkligas. Det är i din kropp, som världen växer fram. Tacka dina sinnen för det. Men tänk på att det är du, som tolkar och sätter samman alla dessa intryck, din absolut unika bild av världen, en bild som också bestämmer vilka beslut du kommer att ta.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Enzoway Metoden kan hjälpa dig att göra detta på ett mer medvetet sätt.</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Hur känns det i din kropp när du skall ta ett viktigt beslut? Lite oro? Kanske en stigande rädsla som sprider sig. Kanske biter du ihop och stänger av, kopplar bort en del av din hjärna från resten av kroppen. </a:t>
            </a:r>
            <a:r>
              <a:rPr lang="sv-SE" sz="1800" kern="100" dirty="0">
                <a:solidFill>
                  <a:srgbClr val="000000"/>
                </a:solidFill>
                <a:effectLst/>
                <a:latin typeface="Lato Light" panose="020F0302020204030203" pitchFamily="34" charset="0"/>
                <a:ea typeface="Times New Roman" panose="02020603050405020304" pitchFamily="18" charset="0"/>
                <a:cs typeface="Calibri" panose="020F0502020204030204" pitchFamily="34" charset="0"/>
              </a:rPr>
              <a:t> </a:t>
            </a: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p:txBody>
      </p:sp>
      <p:sp>
        <p:nvSpPr>
          <p:cNvPr id="7" name="textruta 6">
            <a:extLst>
              <a:ext uri="{FF2B5EF4-FFF2-40B4-BE49-F238E27FC236}">
                <a16:creationId xmlns:a16="http://schemas.microsoft.com/office/drawing/2014/main" id="{D75FE589-2BFD-873E-0808-79611BAC4916}"/>
              </a:ext>
            </a:extLst>
          </p:cNvPr>
          <p:cNvSpPr txBox="1"/>
          <p:nvPr/>
        </p:nvSpPr>
        <p:spPr>
          <a:xfrm>
            <a:off x="3308614" y="897566"/>
            <a:ext cx="6186668" cy="461665"/>
          </a:xfrm>
          <a:prstGeom prst="rect">
            <a:avLst/>
          </a:prstGeom>
          <a:noFill/>
        </p:spPr>
        <p:txBody>
          <a:bodyPr wrap="square">
            <a:spAutoFit/>
          </a:bodyPr>
          <a:lstStyle/>
          <a:p>
            <a:r>
              <a:rPr lang="sv-SE" sz="2400" kern="100" dirty="0">
                <a:effectLst/>
                <a:latin typeface="Lato Light" panose="020F0302020204030203" pitchFamily="34" charset="0"/>
                <a:ea typeface="Aptos" panose="020B0004020202020204" pitchFamily="34" charset="0"/>
                <a:cs typeface="Times New Roman" panose="02020603050405020304" pitchFamily="18" charset="0"/>
              </a:rPr>
              <a:t>Varje dag tar du hundratals medvetna beslut</a:t>
            </a:r>
            <a:endParaRPr lang="sv-SE" sz="2400" dirty="0"/>
          </a:p>
        </p:txBody>
      </p:sp>
      <p:sp>
        <p:nvSpPr>
          <p:cNvPr id="8" name="textruta 7">
            <a:extLst>
              <a:ext uri="{FF2B5EF4-FFF2-40B4-BE49-F238E27FC236}">
                <a16:creationId xmlns:a16="http://schemas.microsoft.com/office/drawing/2014/main" id="{E891AFF3-F821-5BDD-D14D-5ECCE143467A}"/>
              </a:ext>
            </a:extLst>
          </p:cNvPr>
          <p:cNvSpPr txBox="1"/>
          <p:nvPr/>
        </p:nvSpPr>
        <p:spPr>
          <a:xfrm>
            <a:off x="6401948" y="1667750"/>
            <a:ext cx="5518229" cy="4433137"/>
          </a:xfrm>
          <a:prstGeom prst="rect">
            <a:avLst/>
          </a:prstGeom>
          <a:noFill/>
        </p:spPr>
        <p:txBody>
          <a:bodyPr wrap="square">
            <a:spAutoFit/>
          </a:bodyPr>
          <a:lstStyle/>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Vi kan kalla den delen Enzohjärna 1. Den är väldigt viktig. Här har du förståndet och tankeförmågan. Men den här hjärnan klarar sig inte ensam.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Föreställ dig nu att du har två hjärnor till. Vi kan kalla dem Enzohjärna 2 och 3.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I magen hittar vi hjärna 2. Den ställer frågan: hur känns det här beslutet?</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I bröstet hittar vi hjärna 3. Den ställer frågan: vad vill du, egentligen? Det här är beslutshjärnan.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Utan hjärna 2 och 3, klarar sig inte hjärna 1. Faktum är att ingen av dessa hjärnor klarar själva att ta kloka beslut.</a:t>
            </a:r>
          </a:p>
          <a:p>
            <a:pPr>
              <a:lnSpc>
                <a:spcPct val="107000"/>
              </a:lnSpc>
              <a:spcAft>
                <a:spcPts val="800"/>
              </a:spcAft>
            </a:pPr>
            <a:r>
              <a:rPr lang="sv-SE" sz="1800" i="1" kern="100" dirty="0">
                <a:effectLst/>
                <a:latin typeface="Lato Light" panose="020F0302020204030203" pitchFamily="34" charset="0"/>
                <a:ea typeface="Aptos" panose="020B0004020202020204" pitchFamily="34" charset="0"/>
                <a:cs typeface="Times New Roman" panose="02020603050405020304" pitchFamily="18" charset="0"/>
              </a:rPr>
              <a:t>– Låt alla dina hjärnor delta i dina beslut </a:t>
            </a: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00308566"/>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69986-A95E-F184-60B2-5AC23AC9F24F}"/>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A6294A30-BE07-5FCB-EE8B-EECF45C09DFA}"/>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D45AE1BA-A019-D7A2-7141-0AE72260C4DF}"/>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4EC56694-02C4-41B6-82E0-889F0E2F55E8}"/>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12657051-46AA-03B3-03DF-53FE0FA5462B}"/>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0F20508B-B0CC-984D-7C20-904B8D9827F6}"/>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E71AC785-F04B-4F2D-1A40-BACD682BD06B}"/>
              </a:ext>
            </a:extLst>
          </p:cNvPr>
          <p:cNvPicPr>
            <a:picLocks noChangeAspect="1"/>
          </p:cNvPicPr>
          <p:nvPr/>
        </p:nvPicPr>
        <p:blipFill>
          <a:blip r:embed="rId4"/>
          <a:stretch>
            <a:fillRect/>
          </a:stretch>
        </p:blipFill>
        <p:spPr>
          <a:xfrm>
            <a:off x="10560777" y="5798950"/>
            <a:ext cx="1417443" cy="710246"/>
          </a:xfrm>
          <a:prstGeom prst="rect">
            <a:avLst/>
          </a:prstGeom>
        </p:spPr>
      </p:pic>
      <p:sp>
        <p:nvSpPr>
          <p:cNvPr id="6" name="textruta 5">
            <a:extLst>
              <a:ext uri="{FF2B5EF4-FFF2-40B4-BE49-F238E27FC236}">
                <a16:creationId xmlns:a16="http://schemas.microsoft.com/office/drawing/2014/main" id="{471B328F-64B8-6571-A2F3-D6706DE971A6}"/>
              </a:ext>
            </a:extLst>
          </p:cNvPr>
          <p:cNvSpPr txBox="1"/>
          <p:nvPr/>
        </p:nvSpPr>
        <p:spPr>
          <a:xfrm>
            <a:off x="557284" y="1121497"/>
            <a:ext cx="4825665" cy="246131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Du skapar en tanke i Enzohjärna 1.</a:t>
            </a:r>
            <a:endParaRPr lang="sv-SE" sz="1600" kern="100" dirty="0">
              <a:effectLst/>
              <a:latin typeface="Lato Light" panose="020F0302020204030203"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Du doppar denna i känslan, Enzohjärna 2. </a:t>
            </a:r>
            <a:endParaRPr lang="sv-SE" sz="1600" kern="100" dirty="0">
              <a:effectLst/>
              <a:latin typeface="Lato Light" panose="020F0302020204030203"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Innan du väljer, fattar ditt beslut och agerar ut i ett beteende, så kyl gärna ner känslan en vända med ditt intellekt i hjärna 1</a:t>
            </a:r>
            <a:r>
              <a:rPr lang="sv-SE" kern="100" dirty="0">
                <a:latin typeface="Lato Light" panose="020F0302020204030203" pitchFamily="34" charset="0"/>
                <a:ea typeface="Aptos" panose="020B000402020202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sv-SE" kern="100" dirty="0">
                <a:latin typeface="Lato Light" panose="020F0302020204030203" pitchFamily="34" charset="0"/>
                <a:ea typeface="Aptos" panose="020B0004020202020204" pitchFamily="34" charset="0"/>
                <a:cs typeface="Times New Roman" panose="02020603050405020304" pitchFamily="18" charset="0"/>
              </a:rPr>
              <a:t>D</a:t>
            </a: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u går nu till hjärna 3. Där fattar du ditt beslut och skrider till handling. </a:t>
            </a:r>
            <a:endParaRPr lang="sv-SE" dirty="0"/>
          </a:p>
        </p:txBody>
      </p:sp>
      <p:pic>
        <p:nvPicPr>
          <p:cNvPr id="7" name="Bildobjekt 6">
            <a:extLst>
              <a:ext uri="{FF2B5EF4-FFF2-40B4-BE49-F238E27FC236}">
                <a16:creationId xmlns:a16="http://schemas.microsoft.com/office/drawing/2014/main" id="{746120CD-C876-4892-0736-433A498EEC0D}"/>
              </a:ext>
            </a:extLst>
          </p:cNvPr>
          <p:cNvPicPr>
            <a:picLocks noChangeAspect="1"/>
          </p:cNvPicPr>
          <p:nvPr/>
        </p:nvPicPr>
        <p:blipFill>
          <a:blip r:embed="rId5"/>
          <a:stretch>
            <a:fillRect/>
          </a:stretch>
        </p:blipFill>
        <p:spPr>
          <a:xfrm>
            <a:off x="5474122" y="74623"/>
            <a:ext cx="6652837" cy="4275190"/>
          </a:xfrm>
          <a:prstGeom prst="rect">
            <a:avLst/>
          </a:prstGeom>
          <a:ln>
            <a:noFill/>
          </a:ln>
          <a:effectLst>
            <a:softEdge rad="112500"/>
          </a:effectLst>
        </p:spPr>
      </p:pic>
      <p:sp>
        <p:nvSpPr>
          <p:cNvPr id="8" name="textruta 7">
            <a:extLst>
              <a:ext uri="{FF2B5EF4-FFF2-40B4-BE49-F238E27FC236}">
                <a16:creationId xmlns:a16="http://schemas.microsoft.com/office/drawing/2014/main" id="{7C62D19D-A23F-69CC-4E1E-1A9334CB3AC0}"/>
              </a:ext>
            </a:extLst>
          </p:cNvPr>
          <p:cNvSpPr txBox="1"/>
          <p:nvPr/>
        </p:nvSpPr>
        <p:spPr>
          <a:xfrm>
            <a:off x="557284" y="4586291"/>
            <a:ext cx="9160658" cy="2120517"/>
          </a:xfrm>
          <a:prstGeom prst="rect">
            <a:avLst/>
          </a:prstGeom>
          <a:noFill/>
        </p:spPr>
        <p:txBody>
          <a:bodyPr wrap="square">
            <a:spAutoFit/>
          </a:bodyPr>
          <a:lstStyle/>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Detta minskar risken för ”Mental drift” och ökar möjligheterna för dig att välja det liv du vill leva – också i förhållande till människor som är viktiga för dig. </a:t>
            </a:r>
          </a:p>
          <a:p>
            <a:pPr>
              <a:lnSpc>
                <a:spcPct val="107000"/>
              </a:lnSpc>
              <a:spcAft>
                <a:spcPts val="800"/>
              </a:spcAft>
            </a:pPr>
            <a:r>
              <a:rPr lang="sv-SE" sz="1800" i="1" dirty="0">
                <a:effectLst/>
                <a:latin typeface="Lato Light" panose="020F0302020204030203" pitchFamily="34" charset="0"/>
                <a:ea typeface="Times New Roman" panose="02020603050405020304" pitchFamily="18" charset="0"/>
                <a:cs typeface="Aptos" panose="020B0004020202020204" pitchFamily="34" charset="0"/>
              </a:rPr>
              <a:t>Mental Driftgång är när vi tar till något som för stunden laddar ur oss känslomässigt, men som vi djupast sett vet inte hjälper att på riktigt ta oss vidare. </a:t>
            </a:r>
            <a:r>
              <a:rPr lang="sv-SE" i="1" dirty="0">
                <a:latin typeface="Lato Light" panose="020F0302020204030203" pitchFamily="34" charset="0"/>
                <a:ea typeface="Times New Roman" panose="02020603050405020304" pitchFamily="18" charset="0"/>
                <a:cs typeface="Aptos" panose="020B0004020202020204" pitchFamily="34" charset="0"/>
              </a:rPr>
              <a:t>Tex. social media, sötsaker osv.</a:t>
            </a:r>
            <a:endParaRPr lang="sv-SE" sz="1800" i="1" dirty="0">
              <a:effectLst/>
              <a:latin typeface="Lato Light" panose="020F0302020204030203" pitchFamily="34" charset="0"/>
              <a:ea typeface="Aptos" panose="020B0004020202020204" pitchFamily="34" charset="0"/>
              <a:cs typeface="Aptos" panose="020B0004020202020204" pitchFamily="34" charset="0"/>
            </a:endParaRPr>
          </a:p>
          <a:p>
            <a:pPr>
              <a:lnSpc>
                <a:spcPct val="107000"/>
              </a:lnSpc>
              <a:spcAft>
                <a:spcPts val="800"/>
              </a:spcAft>
            </a:pPr>
            <a:endParaRPr lang="sv-SE" sz="1600" kern="100" dirty="0">
              <a:effectLst/>
              <a:latin typeface="Lato Light" panose="020F0302020204030203"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Den optimala ordningen för att bäst utnyttja de tre Enzohjärnorna är 1 – 2 – 1 – 3</a:t>
            </a:r>
            <a:endParaRPr lang="sv-SE" sz="1600" kern="100" dirty="0">
              <a:effectLst/>
              <a:latin typeface="Lato Light" panose="020F0302020204030203"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14093315"/>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1FB1F-2E51-0621-A17D-FBCADE38525E}"/>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9C8C4AB8-0176-E23D-52F1-44C2E3BDEA95}"/>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EED69258-26F0-609C-0445-486D06853CA5}"/>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96B2FECF-6993-0FC3-44E9-5198CC75497C}"/>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B5499D83-7F27-CDC1-1DE7-08ACAE94E11F}"/>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FE6C7C0C-B027-1E74-B802-C9EAAB8E8D56}"/>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1C9647FA-1705-A7F0-C3FB-C55AF67C283A}"/>
              </a:ext>
            </a:extLst>
          </p:cNvPr>
          <p:cNvPicPr>
            <a:picLocks noChangeAspect="1"/>
          </p:cNvPicPr>
          <p:nvPr/>
        </p:nvPicPr>
        <p:blipFill>
          <a:blip r:embed="rId4"/>
          <a:stretch>
            <a:fillRect/>
          </a:stretch>
        </p:blipFill>
        <p:spPr>
          <a:xfrm>
            <a:off x="10560777" y="5798950"/>
            <a:ext cx="1417443" cy="710246"/>
          </a:xfrm>
          <a:prstGeom prst="rect">
            <a:avLst/>
          </a:prstGeom>
        </p:spPr>
      </p:pic>
      <p:pic>
        <p:nvPicPr>
          <p:cNvPr id="6" name="Bildobjekt 5">
            <a:extLst>
              <a:ext uri="{FF2B5EF4-FFF2-40B4-BE49-F238E27FC236}">
                <a16:creationId xmlns:a16="http://schemas.microsoft.com/office/drawing/2014/main" id="{99217032-DA9C-4886-27B2-2580890E5259}"/>
              </a:ext>
            </a:extLst>
          </p:cNvPr>
          <p:cNvPicPr>
            <a:picLocks noChangeAspect="1"/>
          </p:cNvPicPr>
          <p:nvPr/>
        </p:nvPicPr>
        <p:blipFill>
          <a:blip r:embed="rId5"/>
          <a:stretch>
            <a:fillRect/>
          </a:stretch>
        </p:blipFill>
        <p:spPr>
          <a:xfrm>
            <a:off x="8609424" y="-222603"/>
            <a:ext cx="3505341" cy="2909497"/>
          </a:xfrm>
          <a:prstGeom prst="rect">
            <a:avLst/>
          </a:prstGeom>
        </p:spPr>
      </p:pic>
      <p:sp>
        <p:nvSpPr>
          <p:cNvPr id="7" name="textruta 6">
            <a:extLst>
              <a:ext uri="{FF2B5EF4-FFF2-40B4-BE49-F238E27FC236}">
                <a16:creationId xmlns:a16="http://schemas.microsoft.com/office/drawing/2014/main" id="{5F870085-6C27-D0EC-638D-03D5714DEBEE}"/>
              </a:ext>
            </a:extLst>
          </p:cNvPr>
          <p:cNvSpPr txBox="1"/>
          <p:nvPr/>
        </p:nvSpPr>
        <p:spPr>
          <a:xfrm>
            <a:off x="679613" y="1055342"/>
            <a:ext cx="7754345" cy="5023426"/>
          </a:xfrm>
          <a:prstGeom prst="rect">
            <a:avLst/>
          </a:prstGeom>
          <a:noFill/>
        </p:spPr>
        <p:txBody>
          <a:bodyPr wrap="square">
            <a:spAutoFit/>
          </a:bodyPr>
          <a:lstStyle/>
          <a:p>
            <a:r>
              <a:rPr lang="sv-SE" sz="1800" i="1" dirty="0">
                <a:effectLst/>
                <a:latin typeface="Lato Light" panose="020F0302020204030203" pitchFamily="34" charset="0"/>
                <a:ea typeface="Aptos" panose="020B0004020202020204" pitchFamily="34" charset="0"/>
                <a:cs typeface="Times New Roman" panose="02020603050405020304" pitchFamily="18" charset="0"/>
              </a:rPr>
              <a:t>Hur gör du med alla val?</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Låt oss ta ett exempel: Fredrik funderar på att byta jobb.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Han lägger fram både för- och nackdelar; lön, karriärmöjligheter och annat. Men det är nåt som skaver.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Han känner en oro i magen. Vill jag verkligen ha förändring? tänker han. Det finns ju inget som garanterar att mitt liv blir bättre.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Han tycker inte om att leva i osäkerhet</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Tillbaka till hjärna 1. Han tänker: hur ser det större perspektivet ut? Lite uttråkad på jobbet, javisst, men det finns också möjligheter att lära sig något nytt. Det är dags att höja nivån i mitt jobb, men är det värt risken?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Nu har han perspektivet klart. Han fattar sitt beslut, och det gör han i hjärna 3. </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Vilket beslut tror du han tog?</a:t>
            </a:r>
          </a:p>
          <a:p>
            <a:pPr>
              <a:lnSpc>
                <a:spcPct val="107000"/>
              </a:lnSpc>
              <a:spcAft>
                <a:spcPts val="800"/>
              </a:spcAft>
            </a:pPr>
            <a:r>
              <a:rPr lang="sv-SE" sz="1800" i="1" kern="100" dirty="0">
                <a:effectLst/>
                <a:latin typeface="Lato Light" panose="020F0302020204030203" pitchFamily="34" charset="0"/>
                <a:ea typeface="Aptos" panose="020B0004020202020204" pitchFamily="34" charset="0"/>
                <a:cs typeface="Times New Roman" panose="02020603050405020304" pitchFamily="18" charset="0"/>
              </a:rPr>
              <a:t>– Använd hela din kropp när du tar beslut och låt alla dina hjärnor delta</a:t>
            </a: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1149370812"/>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D26A9-4B76-081D-3C1E-F51980196689}"/>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AA8292F8-2904-1AB6-4AF6-40F535034200}"/>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2A15AAEF-BE81-1EBC-3164-58CCAAE8F4AE}"/>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8ECEF2C3-27D2-5C9B-7F80-DE3EAD964577}"/>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122FCCBE-FBFD-9072-97BD-D82555DF978C}"/>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B4404CEB-D32C-B1EC-D045-3F0AD2A0873E}"/>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74BD0774-E105-D20E-D394-0274CC07D700}"/>
              </a:ext>
            </a:extLst>
          </p:cNvPr>
          <p:cNvPicPr>
            <a:picLocks noChangeAspect="1"/>
          </p:cNvPicPr>
          <p:nvPr/>
        </p:nvPicPr>
        <p:blipFill>
          <a:blip r:embed="rId4"/>
          <a:stretch>
            <a:fillRect/>
          </a:stretch>
        </p:blipFill>
        <p:spPr>
          <a:xfrm>
            <a:off x="10560777" y="5798950"/>
            <a:ext cx="1417443" cy="710246"/>
          </a:xfrm>
          <a:prstGeom prst="rect">
            <a:avLst/>
          </a:prstGeom>
        </p:spPr>
      </p:pic>
      <p:sp>
        <p:nvSpPr>
          <p:cNvPr id="6" name="textruta 5">
            <a:extLst>
              <a:ext uri="{FF2B5EF4-FFF2-40B4-BE49-F238E27FC236}">
                <a16:creationId xmlns:a16="http://schemas.microsoft.com/office/drawing/2014/main" id="{C0B2163B-74CB-4C1A-B739-5DC2B538ECB6}"/>
              </a:ext>
            </a:extLst>
          </p:cNvPr>
          <p:cNvSpPr txBox="1"/>
          <p:nvPr/>
        </p:nvSpPr>
        <p:spPr>
          <a:xfrm>
            <a:off x="1309595" y="1744911"/>
            <a:ext cx="5402490" cy="3133807"/>
          </a:xfrm>
          <a:prstGeom prst="rect">
            <a:avLst/>
          </a:prstGeom>
          <a:noFill/>
        </p:spPr>
        <p:txBody>
          <a:bodyPr wrap="square">
            <a:spAutoFit/>
          </a:bodyPr>
          <a:lstStyle/>
          <a:p>
            <a:pPr marL="285750" indent="-285750">
              <a:buFont typeface="Arial" panose="020B0604020202020204" pitchFamily="34" charset="0"/>
              <a:buChar char="•"/>
            </a:pPr>
            <a:r>
              <a:rPr lang="sv-SE" dirty="0">
                <a:latin typeface="Lato Light" panose="020F0302020204030203" pitchFamily="34" charset="0"/>
              </a:rPr>
              <a:t>Titta på filmen om Enzos 3 Hjärnor</a:t>
            </a:r>
          </a:p>
          <a:p>
            <a:endParaRPr lang="sv-SE" dirty="0">
              <a:latin typeface="Lato Light" panose="020F0302020204030203" pitchFamily="34" charset="0"/>
              <a:hlinkClick r:id="rId5"/>
            </a:endParaRPr>
          </a:p>
          <a:p>
            <a:br>
              <a:rPr lang="sv-SE" dirty="0">
                <a:latin typeface="Lato Light" panose="020F0302020204030203" pitchFamily="34" charset="0"/>
              </a:rPr>
            </a:br>
            <a:endParaRPr lang="sv-SE" dirty="0">
              <a:latin typeface="Lato Light" panose="020F0302020204030203" pitchFamily="34" charset="0"/>
            </a:endParaRPr>
          </a:p>
          <a:p>
            <a:pPr marL="285750" indent="-285750">
              <a:buFont typeface="Arial" panose="020B0604020202020204" pitchFamily="34" charset="0"/>
              <a:buChar char="•"/>
            </a:pPr>
            <a:r>
              <a:rPr lang="sv-SE" dirty="0">
                <a:latin typeface="Lato Light" panose="020F0302020204030203" pitchFamily="34" charset="0"/>
              </a:rPr>
              <a:t>Jobba antingen 2 och 2 eller individuellt och fyll i avsnittet om Tilliten</a:t>
            </a:r>
          </a:p>
          <a:p>
            <a:pPr marL="285750" indent="-285750">
              <a:buFont typeface="Arial" panose="020B0604020202020204" pitchFamily="34" charset="0"/>
              <a:buChar char="•"/>
            </a:pPr>
            <a:endParaRPr lang="sv-SE" dirty="0">
              <a:latin typeface="Lato Light" panose="020F0302020204030203" pitchFamily="34" charset="0"/>
            </a:endParaRPr>
          </a:p>
          <a:p>
            <a:pPr marL="285750" indent="-285750">
              <a:buFont typeface="Arial" panose="020B0604020202020204" pitchFamily="34" charset="0"/>
              <a:buChar char="•"/>
            </a:pPr>
            <a:r>
              <a:rPr lang="sv-SE" dirty="0">
                <a:latin typeface="Lato Light" panose="020F0302020204030203" pitchFamily="34" charset="0"/>
              </a:rPr>
              <a:t>Diskutera några minuter 2 och 2</a:t>
            </a:r>
          </a:p>
          <a:p>
            <a:pPr marL="285750" indent="-285750">
              <a:buFont typeface="Arial" panose="020B0604020202020204" pitchFamily="34" charset="0"/>
              <a:buChar char="•"/>
            </a:pPr>
            <a:endParaRPr lang="sv-SE" dirty="0">
              <a:latin typeface="Lato Light" panose="020F0302020204030203" pitchFamily="34" charset="0"/>
            </a:endParaRPr>
          </a:p>
          <a:p>
            <a:pPr marL="285750" indent="-285750">
              <a:buFont typeface="Arial" panose="020B0604020202020204" pitchFamily="34" charset="0"/>
              <a:buChar char="•"/>
            </a:pPr>
            <a:r>
              <a:rPr lang="sv-SE" dirty="0">
                <a:latin typeface="Lato Light" panose="020F0302020204030203" pitchFamily="34" charset="0"/>
              </a:rPr>
              <a:t>Därefter, dela era tankar i hela teamet</a:t>
            </a:r>
          </a:p>
          <a:p>
            <a:pPr>
              <a:lnSpc>
                <a:spcPct val="107000"/>
              </a:lnSpc>
              <a:spcAft>
                <a:spcPts val="800"/>
              </a:spcAft>
            </a:pPr>
            <a:r>
              <a:rPr lang="sv-SE" sz="1800" kern="100" dirty="0">
                <a:solidFill>
                  <a:srgbClr val="000000"/>
                </a:solidFill>
                <a:effectLst/>
                <a:latin typeface="Lato Light" panose="020F0302020204030203" pitchFamily="34" charset="0"/>
                <a:ea typeface="Times New Roman" panose="02020603050405020304" pitchFamily="18" charset="0"/>
                <a:cs typeface="Calibri" panose="020F0502020204030204" pitchFamily="34" charset="0"/>
              </a:rPr>
              <a:t> </a:t>
            </a:r>
            <a:endParaRPr lang="sv-SE" sz="1800" kern="100" dirty="0">
              <a:effectLst/>
              <a:latin typeface="Lato Light" panose="020F0302020204030203" pitchFamily="34" charset="0"/>
              <a:ea typeface="Aptos" panose="020B0004020202020204" pitchFamily="34" charset="0"/>
              <a:cs typeface="Times New Roman" panose="02020603050405020304" pitchFamily="18" charset="0"/>
            </a:endParaRPr>
          </a:p>
        </p:txBody>
      </p:sp>
      <p:pic>
        <p:nvPicPr>
          <p:cNvPr id="7" name="Bildobjekt 6">
            <a:extLst>
              <a:ext uri="{FF2B5EF4-FFF2-40B4-BE49-F238E27FC236}">
                <a16:creationId xmlns:a16="http://schemas.microsoft.com/office/drawing/2014/main" id="{25A0C6FF-C469-DBC9-F9F8-60FDDFBE24A5}"/>
              </a:ext>
            </a:extLst>
          </p:cNvPr>
          <p:cNvPicPr>
            <a:picLocks noChangeAspect="1"/>
          </p:cNvPicPr>
          <p:nvPr/>
        </p:nvPicPr>
        <p:blipFill>
          <a:blip r:embed="rId6"/>
          <a:stretch>
            <a:fillRect/>
          </a:stretch>
        </p:blipFill>
        <p:spPr>
          <a:xfrm>
            <a:off x="7730050" y="91164"/>
            <a:ext cx="4361866" cy="2929751"/>
          </a:xfrm>
          <a:prstGeom prst="rect">
            <a:avLst/>
          </a:prstGeom>
        </p:spPr>
      </p:pic>
    </p:spTree>
    <p:extLst>
      <p:ext uri="{BB962C8B-B14F-4D97-AF65-F5344CB8AC3E}">
        <p14:creationId xmlns:p14="http://schemas.microsoft.com/office/powerpoint/2010/main" val="3978586746"/>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dell_hjärnan_14mars (360p)">
            <a:hlinkClick r:id="" action="ppaction://media"/>
            <a:extLst>
              <a:ext uri="{FF2B5EF4-FFF2-40B4-BE49-F238E27FC236}">
                <a16:creationId xmlns:a16="http://schemas.microsoft.com/office/drawing/2014/main" id="{55894F9E-1E6A-692B-60F8-1A295D5C262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17618" y="107867"/>
            <a:ext cx="8156763" cy="6642265"/>
          </a:xfrm>
          <a:prstGeom prst="rect">
            <a:avLst/>
          </a:prstGeom>
        </p:spPr>
      </p:pic>
    </p:spTree>
    <p:extLst>
      <p:ext uri="{BB962C8B-B14F-4D97-AF65-F5344CB8AC3E}">
        <p14:creationId xmlns:p14="http://schemas.microsoft.com/office/powerpoint/2010/main" val="30675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9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AD0DE-D6AF-B2E2-07F0-F83D8CA8AB24}"/>
            </a:ext>
          </a:extLst>
        </p:cNvPr>
        <p:cNvGrpSpPr/>
        <p:nvPr/>
      </p:nvGrpSpPr>
      <p:grpSpPr>
        <a:xfrm>
          <a:off x="0" y="0"/>
          <a:ext cx="0" cy="0"/>
          <a:chOff x="0" y="0"/>
          <a:chExt cx="0" cy="0"/>
        </a:xfrm>
      </p:grpSpPr>
      <p:pic>
        <p:nvPicPr>
          <p:cNvPr id="223" name="Enzoway_logo_black.ai" descr="Enzoway_logo_black.ai">
            <a:extLst>
              <a:ext uri="{FF2B5EF4-FFF2-40B4-BE49-F238E27FC236}">
                <a16:creationId xmlns:a16="http://schemas.microsoft.com/office/drawing/2014/main" id="{67B46A2F-A527-0614-66F1-FCD9CF8FBC83}"/>
              </a:ext>
            </a:extLst>
          </p:cNvPr>
          <p:cNvPicPr>
            <a:picLocks noChangeAspect="1"/>
          </p:cNvPicPr>
          <p:nvPr/>
        </p:nvPicPr>
        <p:blipFill>
          <a:blip r:embed="rId2"/>
          <a:stretch>
            <a:fillRect/>
          </a:stretch>
        </p:blipFill>
        <p:spPr>
          <a:xfrm>
            <a:off x="10093739" y="5722750"/>
            <a:ext cx="1418647" cy="712038"/>
          </a:xfrm>
          <a:prstGeom prst="rect">
            <a:avLst/>
          </a:prstGeom>
          <a:ln w="12700">
            <a:miter lim="400000"/>
          </a:ln>
        </p:spPr>
      </p:pic>
      <p:pic>
        <p:nvPicPr>
          <p:cNvPr id="2" name="Bildobjekt 1">
            <a:extLst>
              <a:ext uri="{FF2B5EF4-FFF2-40B4-BE49-F238E27FC236}">
                <a16:creationId xmlns:a16="http://schemas.microsoft.com/office/drawing/2014/main" id="{692DA206-F63C-3FBA-4B36-B1065CF162C6}"/>
              </a:ext>
            </a:extLst>
          </p:cNvPr>
          <p:cNvPicPr>
            <a:picLocks noChangeAspect="1"/>
          </p:cNvPicPr>
          <p:nvPr/>
        </p:nvPicPr>
        <p:blipFill>
          <a:blip r:embed="rId3"/>
          <a:stretch>
            <a:fillRect/>
          </a:stretch>
        </p:blipFill>
        <p:spPr>
          <a:xfrm>
            <a:off x="328684" y="243564"/>
            <a:ext cx="11534632" cy="6370872"/>
          </a:xfrm>
          <a:prstGeom prst="rect">
            <a:avLst/>
          </a:prstGeom>
        </p:spPr>
      </p:pic>
      <p:pic>
        <p:nvPicPr>
          <p:cNvPr id="3" name="Bildobjekt 2">
            <a:extLst>
              <a:ext uri="{FF2B5EF4-FFF2-40B4-BE49-F238E27FC236}">
                <a16:creationId xmlns:a16="http://schemas.microsoft.com/office/drawing/2014/main" id="{B9AD7FD1-6693-09AF-59FD-EF8FEF781093}"/>
              </a:ext>
            </a:extLst>
          </p:cNvPr>
          <p:cNvPicPr>
            <a:picLocks noChangeAspect="1"/>
          </p:cNvPicPr>
          <p:nvPr/>
        </p:nvPicPr>
        <p:blipFill>
          <a:blip r:embed="rId3"/>
          <a:stretch>
            <a:fillRect/>
          </a:stretch>
        </p:blipFill>
        <p:spPr>
          <a:xfrm>
            <a:off x="404884" y="319764"/>
            <a:ext cx="11534632" cy="6370872"/>
          </a:xfrm>
          <a:prstGeom prst="rect">
            <a:avLst/>
          </a:prstGeom>
        </p:spPr>
      </p:pic>
      <p:pic>
        <p:nvPicPr>
          <p:cNvPr id="10" name="Bildobjekt 9">
            <a:extLst>
              <a:ext uri="{FF2B5EF4-FFF2-40B4-BE49-F238E27FC236}">
                <a16:creationId xmlns:a16="http://schemas.microsoft.com/office/drawing/2014/main" id="{60BC3F98-D70B-DF1E-6017-021431246415}"/>
              </a:ext>
            </a:extLst>
          </p:cNvPr>
          <p:cNvPicPr>
            <a:picLocks noChangeAspect="1"/>
          </p:cNvPicPr>
          <p:nvPr/>
        </p:nvPicPr>
        <p:blipFill>
          <a:blip r:embed="rId4"/>
          <a:stretch>
            <a:fillRect/>
          </a:stretch>
        </p:blipFill>
        <p:spPr>
          <a:xfrm>
            <a:off x="10270408" y="5646550"/>
            <a:ext cx="1417443" cy="710246"/>
          </a:xfrm>
          <a:prstGeom prst="rect">
            <a:avLst/>
          </a:prstGeom>
        </p:spPr>
      </p:pic>
      <p:pic>
        <p:nvPicPr>
          <p:cNvPr id="4" name="Bildobjekt 3">
            <a:extLst>
              <a:ext uri="{FF2B5EF4-FFF2-40B4-BE49-F238E27FC236}">
                <a16:creationId xmlns:a16="http://schemas.microsoft.com/office/drawing/2014/main" id="{F6D0EEDF-1A47-6145-9819-51A2A8317821}"/>
              </a:ext>
            </a:extLst>
          </p:cNvPr>
          <p:cNvPicPr>
            <a:picLocks noChangeAspect="1"/>
          </p:cNvPicPr>
          <p:nvPr/>
        </p:nvPicPr>
        <p:blipFill>
          <a:blip r:embed="rId3"/>
          <a:stretch>
            <a:fillRect/>
          </a:stretch>
        </p:blipFill>
        <p:spPr>
          <a:xfrm>
            <a:off x="557284" y="472164"/>
            <a:ext cx="11534632" cy="6370872"/>
          </a:xfrm>
          <a:prstGeom prst="rect">
            <a:avLst/>
          </a:prstGeom>
        </p:spPr>
      </p:pic>
      <p:pic>
        <p:nvPicPr>
          <p:cNvPr id="5" name="Bildobjekt 4">
            <a:extLst>
              <a:ext uri="{FF2B5EF4-FFF2-40B4-BE49-F238E27FC236}">
                <a16:creationId xmlns:a16="http://schemas.microsoft.com/office/drawing/2014/main" id="{F13F9F6C-28BB-E40B-CF39-46325F33BE2C}"/>
              </a:ext>
            </a:extLst>
          </p:cNvPr>
          <p:cNvPicPr>
            <a:picLocks noChangeAspect="1"/>
          </p:cNvPicPr>
          <p:nvPr/>
        </p:nvPicPr>
        <p:blipFill>
          <a:blip r:embed="rId4"/>
          <a:stretch>
            <a:fillRect/>
          </a:stretch>
        </p:blipFill>
        <p:spPr>
          <a:xfrm>
            <a:off x="10560777" y="5798950"/>
            <a:ext cx="1417443" cy="710246"/>
          </a:xfrm>
          <a:prstGeom prst="rect">
            <a:avLst/>
          </a:prstGeom>
        </p:spPr>
      </p:pic>
      <p:sp>
        <p:nvSpPr>
          <p:cNvPr id="6" name="textruta 5">
            <a:extLst>
              <a:ext uri="{FF2B5EF4-FFF2-40B4-BE49-F238E27FC236}">
                <a16:creationId xmlns:a16="http://schemas.microsoft.com/office/drawing/2014/main" id="{FDED20C4-2E6A-B9FF-BE84-39305DDE8928}"/>
              </a:ext>
            </a:extLst>
          </p:cNvPr>
          <p:cNvSpPr txBox="1"/>
          <p:nvPr/>
        </p:nvSpPr>
        <p:spPr>
          <a:xfrm>
            <a:off x="679614" y="1721796"/>
            <a:ext cx="5176437" cy="4911857"/>
          </a:xfrm>
          <a:prstGeom prst="rect">
            <a:avLst/>
          </a:prstGeom>
          <a:noFill/>
        </p:spPr>
        <p:txBody>
          <a:bodyPr wrap="square">
            <a:spAutoFit/>
          </a:bodyPr>
          <a:lstStyle/>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 </a:t>
            </a: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Enzohjärna 1 – Den intellektuella </a:t>
            </a:r>
            <a:r>
              <a:rPr lang="sv-SE" b="1" kern="100" dirty="0">
                <a:latin typeface="Lato Light" panose="020F0302020204030203" pitchFamily="34" charset="0"/>
                <a:ea typeface="Aptos" panose="020B0004020202020204" pitchFamily="34" charset="0"/>
                <a:cs typeface="Times New Roman" panose="02020603050405020304" pitchFamily="18" charset="0"/>
              </a:rPr>
              <a:t>h</a:t>
            </a: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järnan: </a:t>
            </a:r>
          </a:p>
          <a:p>
            <a:pPr marL="342900" lvl="0" indent="-342900">
              <a:lnSpc>
                <a:spcPct val="107000"/>
              </a:lnSpc>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Saknar du inom något område intellektuell kunskap och upplever du snömos och ”mörker”?</a:t>
            </a:r>
          </a:p>
          <a:p>
            <a:pPr marL="342900" lvl="0" indent="-342900">
              <a:lnSpc>
                <a:spcPct val="107000"/>
              </a:lnSpc>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Upplever du att du behöver mer av intellektuell kunskap för att hantera det här? </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Är svaret ”Ja” så införskaffa denna kunskap och du kommer uppleva dig starkare. </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Är svaret ”Nej” gå vidare till Enzo Hjärna nr 2. </a:t>
            </a:r>
          </a:p>
          <a:p>
            <a:pPr lvl="0">
              <a:lnSpc>
                <a:spcPct val="107000"/>
              </a:lnSpc>
            </a:pPr>
            <a:endParaRPr lang="sv-SE" b="1" kern="100" dirty="0">
              <a:latin typeface="Lato Light" panose="020F0302020204030203" pitchFamily="34" charset="0"/>
              <a:ea typeface="Aptos" panose="020B0004020202020204" pitchFamily="34" charset="0"/>
              <a:cs typeface="Times New Roman" panose="02020603050405020304" pitchFamily="18" charset="0"/>
            </a:endParaRPr>
          </a:p>
          <a:p>
            <a:pPr lvl="0">
              <a:lnSpc>
                <a:spcPct val="107000"/>
              </a:lnSpc>
            </a:pP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Enzohjärna 2 – Den känslomässiga hjärnan: </a:t>
            </a:r>
          </a:p>
          <a:p>
            <a:pPr marL="342900" lvl="0" indent="-342900">
              <a:lnSpc>
                <a:spcPct val="107000"/>
              </a:lnSpc>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Upplever du en känslomässig oro? En känsla av otillräcklighet?</a:t>
            </a:r>
          </a:p>
          <a:p>
            <a:pPr marL="342900" lvl="0" indent="-342900">
              <a:lnSpc>
                <a:spcPct val="107000"/>
              </a:lnSpc>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Har du dig själv och mig, mitt, mina för mycket i fokus? </a:t>
            </a:r>
          </a:p>
          <a:p>
            <a:pPr marL="342900" lvl="0" indent="-342900">
              <a:lnSpc>
                <a:spcPct val="107000"/>
              </a:lnSpc>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Vilka berörs av den du är? </a:t>
            </a:r>
          </a:p>
          <a:p>
            <a:pPr>
              <a:lnSpc>
                <a:spcPct val="107000"/>
              </a:lnSpc>
              <a:spcAft>
                <a:spcPts val="800"/>
              </a:spcAft>
            </a:pPr>
            <a:endParaRPr lang="sv-SE" kern="100" dirty="0">
              <a:latin typeface="Lato Light" panose="020F0302020204030203" pitchFamily="34" charset="0"/>
              <a:ea typeface="Aptos" panose="020B0004020202020204" pitchFamily="34" charset="0"/>
              <a:cs typeface="Times New Roman" panose="02020603050405020304" pitchFamily="18" charset="0"/>
            </a:endParaRPr>
          </a:p>
        </p:txBody>
      </p:sp>
      <p:sp>
        <p:nvSpPr>
          <p:cNvPr id="7" name="textruta 6">
            <a:extLst>
              <a:ext uri="{FF2B5EF4-FFF2-40B4-BE49-F238E27FC236}">
                <a16:creationId xmlns:a16="http://schemas.microsoft.com/office/drawing/2014/main" id="{4FFFDCF0-AFB9-ECDE-35EB-80E8D298467B}"/>
              </a:ext>
            </a:extLst>
          </p:cNvPr>
          <p:cNvSpPr txBox="1"/>
          <p:nvPr/>
        </p:nvSpPr>
        <p:spPr>
          <a:xfrm>
            <a:off x="669587" y="434968"/>
            <a:ext cx="10962697" cy="1059136"/>
          </a:xfrm>
          <a:prstGeom prst="rect">
            <a:avLst/>
          </a:prstGeom>
          <a:noFill/>
        </p:spPr>
        <p:txBody>
          <a:bodyPr wrap="square">
            <a:spAutoFit/>
          </a:bodyPr>
          <a:lstStyle/>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Jobba 2 och 2, tänk ut vars ett dilemma eller ett beslut du ska fatta.</a:t>
            </a:r>
          </a:p>
          <a:p>
            <a:pPr>
              <a:lnSpc>
                <a:spcPct val="107000"/>
              </a:lnSpc>
              <a:spcAft>
                <a:spcPts val="800"/>
              </a:spcAft>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Led varandra genom processen och fråga, Utifrån det dilemma eller beslut du inte vet riktigt hur du ska hantera; </a:t>
            </a:r>
            <a:br>
              <a:rPr lang="sv-SE" sz="1800" kern="100" dirty="0">
                <a:effectLst/>
                <a:latin typeface="Lato Light" panose="020F0302020204030203" pitchFamily="34" charset="0"/>
                <a:ea typeface="Aptos" panose="020B0004020202020204" pitchFamily="34" charset="0"/>
                <a:cs typeface="Times New Roman" panose="02020603050405020304" pitchFamily="18" charset="0"/>
              </a:rPr>
            </a:b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(Du behöver inte berätta vad för dilemma du har valt)</a:t>
            </a:r>
          </a:p>
        </p:txBody>
      </p:sp>
      <p:sp>
        <p:nvSpPr>
          <p:cNvPr id="9" name="textruta 8">
            <a:extLst>
              <a:ext uri="{FF2B5EF4-FFF2-40B4-BE49-F238E27FC236}">
                <a16:creationId xmlns:a16="http://schemas.microsoft.com/office/drawing/2014/main" id="{704A0452-6312-85C3-7FBC-8BCAF08D0B54}"/>
              </a:ext>
            </a:extLst>
          </p:cNvPr>
          <p:cNvSpPr txBox="1"/>
          <p:nvPr/>
        </p:nvSpPr>
        <p:spPr>
          <a:xfrm>
            <a:off x="6335951" y="1726374"/>
            <a:ext cx="5176437" cy="3920176"/>
          </a:xfrm>
          <a:prstGeom prst="rect">
            <a:avLst/>
          </a:prstGeom>
          <a:noFill/>
        </p:spPr>
        <p:txBody>
          <a:bodyPr wrap="square">
            <a:spAutoFit/>
          </a:bodyPr>
          <a:lstStyle/>
          <a:p>
            <a:pPr marL="342900" lvl="0" indent="-342900">
              <a:lnSpc>
                <a:spcPct val="107000"/>
              </a:lnSpc>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Tänker du mest på dig själv och hur väl du ska uppfattas i den här situationen? Är svaret ”Ja” så begränsa antalet inblandade, fokusera på hur du kan bidra till andra. Är svaret ”Nej” gå vidare till Enzo Hjärna nr 3. </a:t>
            </a:r>
            <a:endParaRPr lang="sv-SE" kern="100" dirty="0">
              <a:latin typeface="Lato Light" panose="020F0302020204030203" pitchFamily="34" charset="0"/>
              <a:ea typeface="Aptos" panose="020B0004020202020204" pitchFamily="34" charset="0"/>
              <a:cs typeface="Times New Roman" panose="02020603050405020304" pitchFamily="18" charset="0"/>
            </a:endParaRPr>
          </a:p>
          <a:p>
            <a:pPr lvl="0">
              <a:lnSpc>
                <a:spcPct val="107000"/>
              </a:lnSpc>
            </a:pPr>
            <a:endParaRPr lang="sv-SE" b="1" kern="100" dirty="0">
              <a:latin typeface="Lato Light" panose="020F0302020204030203" pitchFamily="34" charset="0"/>
              <a:ea typeface="Aptos" panose="020B0004020202020204" pitchFamily="34" charset="0"/>
              <a:cs typeface="Times New Roman" panose="02020603050405020304" pitchFamily="18" charset="0"/>
            </a:endParaRPr>
          </a:p>
          <a:p>
            <a:pPr lvl="0">
              <a:lnSpc>
                <a:spcPct val="107000"/>
              </a:lnSpc>
            </a:pPr>
            <a:r>
              <a:rPr lang="sv-SE" sz="1800" b="1" kern="100" dirty="0">
                <a:effectLst/>
                <a:latin typeface="Lato Light" panose="020F0302020204030203" pitchFamily="34" charset="0"/>
                <a:ea typeface="Aptos" panose="020B0004020202020204" pitchFamily="34" charset="0"/>
                <a:cs typeface="Times New Roman" panose="02020603050405020304" pitchFamily="18" charset="0"/>
              </a:rPr>
              <a:t>Enzohjärna 3 – Hjärnan för våra val: </a:t>
            </a:r>
          </a:p>
          <a:p>
            <a:pPr marL="342900" lvl="0" indent="-342900">
              <a:lnSpc>
                <a:spcPct val="107000"/>
              </a:lnSpc>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Upplever du en tvekan om vad du ska välja? </a:t>
            </a:r>
          </a:p>
          <a:p>
            <a:pPr marL="342900" lvl="0" indent="-342900">
              <a:lnSpc>
                <a:spcPct val="107000"/>
              </a:lnSpc>
              <a:spcAft>
                <a:spcPts val="800"/>
              </a:spcAft>
              <a:buFont typeface="Arial" panose="020B0604020202020204" pitchFamily="34" charset="0"/>
              <a:buChar char="•"/>
            </a:pPr>
            <a:r>
              <a:rPr lang="sv-SE" sz="1800" kern="100" dirty="0">
                <a:effectLst/>
                <a:latin typeface="Lato Light" panose="020F0302020204030203" pitchFamily="34" charset="0"/>
                <a:ea typeface="Aptos" panose="020B0004020202020204" pitchFamily="34" charset="0"/>
                <a:cs typeface="Times New Roman" panose="02020603050405020304" pitchFamily="18" charset="0"/>
              </a:rPr>
              <a:t>Upplever du att det kan finnas konsekvenser du inte kan överblicka? Är svaret ”Ja” – vilket det blir om du svarat ”Nej” på Enzo Hjärnorna nr 1 &amp; nr 2 – fokusera då på Enzo Ekvationen och hitta störningsmoment att eliminera.</a:t>
            </a:r>
          </a:p>
        </p:txBody>
      </p:sp>
    </p:spTree>
    <p:extLst>
      <p:ext uri="{BB962C8B-B14F-4D97-AF65-F5344CB8AC3E}">
        <p14:creationId xmlns:p14="http://schemas.microsoft.com/office/powerpoint/2010/main" val="2725072111"/>
      </p:ext>
    </p:extLst>
  </p:cSld>
  <p:clrMapOvr>
    <a:masterClrMapping/>
  </p:clrMapOvr>
  <p:transition spd="med">
    <p:wipe/>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6495</TotalTime>
  <Words>1093</Words>
  <Application>Microsoft Office PowerPoint</Application>
  <PresentationFormat>Bredbild</PresentationFormat>
  <Paragraphs>76</Paragraphs>
  <Slides>10</Slides>
  <Notes>0</Notes>
  <HiddenSlides>0</HiddenSlides>
  <MMClips>1</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10</vt:i4>
      </vt:variant>
    </vt:vector>
  </HeadingPairs>
  <TitlesOfParts>
    <vt:vector size="16" baseType="lpstr">
      <vt:lpstr>Aptos</vt:lpstr>
      <vt:lpstr>Aptos Display</vt:lpstr>
      <vt:lpstr>Arial</vt:lpstr>
      <vt:lpstr>Lato</vt:lpstr>
      <vt:lpstr>Lato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carina</dc:creator>
  <cp:lastModifiedBy>carina</cp:lastModifiedBy>
  <cp:revision>54</cp:revision>
  <dcterms:created xsi:type="dcterms:W3CDTF">2024-08-08T09:16:46Z</dcterms:created>
  <dcterms:modified xsi:type="dcterms:W3CDTF">2025-03-10T15:44:19Z</dcterms:modified>
</cp:coreProperties>
</file>