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66" r:id="rId2"/>
    <p:sldId id="797" r:id="rId3"/>
    <p:sldId id="798" r:id="rId4"/>
    <p:sldId id="799" r:id="rId5"/>
    <p:sldId id="800" r:id="rId6"/>
    <p:sldId id="801" r:id="rId7"/>
    <p:sldId id="802" r:id="rId8"/>
    <p:sldId id="731" r:id="rId9"/>
    <p:sldId id="804" r:id="rId10"/>
    <p:sldId id="803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0F125F-8DDC-9708-8E06-FA9A86AC2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5DBF235-6A7F-F58F-C933-D99FC4369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442BC9-FFD3-6414-ED2C-88A00963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B935-6E0B-4887-8822-83B8112035DB}" type="datetimeFigureOut">
              <a:rPr lang="sv-SE" smtClean="0"/>
              <a:t>2025-03-05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A32E19-CD08-551D-1571-A93C2C85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CEEF86-B026-EF0E-57D6-6E8FC95A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544-7CAF-47F0-A88C-5E84F99D29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09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D9F625-2303-7367-F3EB-E0C4B06A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BBEC15B-8187-FE27-01B7-949561ADC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EEB2DC-3DF6-1DA2-EC3B-4B712AE5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B935-6E0B-4887-8822-83B8112035DB}" type="datetimeFigureOut">
              <a:rPr lang="sv-SE" smtClean="0"/>
              <a:t>2025-03-05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6BE404-9DC1-A566-5DD3-560D9B0E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198AF8F-9F83-38E7-44CD-A74442E20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544-7CAF-47F0-A88C-5E84F99D29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97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1A2BB37-5F82-3C13-5986-1E592D05A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B9B0A09-D868-56D2-A628-0E5E395F8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DB0E8E-C573-52AB-225C-A26837CF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B935-6E0B-4887-8822-83B8112035DB}" type="datetimeFigureOut">
              <a:rPr lang="sv-SE" smtClean="0"/>
              <a:t>2025-03-05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4E3A80-CC1C-AF92-0AF2-69B87451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439C80-0011-EE8A-F177-6C845220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544-7CAF-47F0-A88C-5E84F99D29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884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kapare och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Skapare och datum</a:t>
            </a:r>
          </a:p>
        </p:txBody>
      </p:sp>
      <p:sp>
        <p:nvSpPr>
          <p:cNvPr id="12" name="Presentationstitel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Presentations­titel</a:t>
            </a:r>
          </a:p>
        </p:txBody>
      </p:sp>
      <p:sp>
        <p:nvSpPr>
          <p:cNvPr id="13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Presentations­undertitel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4593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08DD12-5FA5-2CFB-59F1-5EBC2536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0442B9-CB1D-E700-D0E2-04C369057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A4A4CA-8237-A58E-3A12-C00E05D2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B935-6E0B-4887-8822-83B8112035DB}" type="datetimeFigureOut">
              <a:rPr lang="sv-SE" smtClean="0"/>
              <a:t>2025-03-05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8A4C4E-0AC8-35AB-F79C-2026E78B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FBB0C6-A4B1-EAF9-D1CA-A7AAED32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544-7CAF-47F0-A88C-5E84F99D29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539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D11F21-E06F-71F9-38A7-99289895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AC6143-2DF1-AC34-7416-E9795DC41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BE8D53-EC15-4E87-F9C5-3B270599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B935-6E0B-4887-8822-83B8112035DB}" type="datetimeFigureOut">
              <a:rPr lang="sv-SE" smtClean="0"/>
              <a:t>2025-03-05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9DD58B-36B0-747F-AC1E-2FAB6D5D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03F07A-77F6-25A1-1C12-5389FDEC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544-7CAF-47F0-A88C-5E84F99D29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72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37635A-4473-6362-3F6C-64E8D4B1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8DA82C-528D-DDEA-25B6-8BE28EAF3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CABC1D-A9D3-4F71-3CEC-AD2DAA150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5576E4F-CA12-A67A-BA48-4656939C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B935-6E0B-4887-8822-83B8112035DB}" type="datetimeFigureOut">
              <a:rPr lang="sv-SE" smtClean="0"/>
              <a:t>2025-03-05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DD7450E-9156-10AF-D401-0105EA6D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A491E3D-5FFE-44CA-7684-DA8FE7CF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544-7CAF-47F0-A88C-5E84F99D29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832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EEC595-D1F9-242E-264E-4733C30C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1B7A58-A42E-7536-6ECA-3D34A49B8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33BAEA-DDE4-EE1F-E3EB-8CE9CDF48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CBC4F67-68C4-4DFE-2FCD-030E14514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82218B9-A39C-E20A-27B7-9753DA75E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C30276B-E3D9-DBC3-A359-18D8D8A9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B935-6E0B-4887-8822-83B8112035DB}" type="datetimeFigureOut">
              <a:rPr lang="sv-SE" smtClean="0"/>
              <a:t>2025-03-05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FA04550-B081-59DE-1AA9-98CD5A14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EAEA871-E3E7-BAC2-B12D-0892832B2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544-7CAF-47F0-A88C-5E84F99D29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45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359895-DD21-2A4C-DBAF-C8BB23A7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1A6E8D4-3854-475E-C0F0-382CDB06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B935-6E0B-4887-8822-83B8112035DB}" type="datetimeFigureOut">
              <a:rPr lang="sv-SE" smtClean="0"/>
              <a:t>2025-03-05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4A8473B-44E4-F9D6-74C7-55FB16EE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EB6DDC2-CB40-55C4-7FC2-A6B5C620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544-7CAF-47F0-A88C-5E84F99D29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45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C0D939A-B5DB-8FE4-D0AA-247EF197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B935-6E0B-4887-8822-83B8112035DB}" type="datetimeFigureOut">
              <a:rPr lang="sv-SE" smtClean="0"/>
              <a:t>2025-03-05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963C813-F742-F45C-2933-85780220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FD05349-F6F7-C8B1-1BA0-72A02273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544-7CAF-47F0-A88C-5E84F99D29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495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B7633F-0E32-546F-9830-C9959B56F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3398CE-4367-677A-A6C9-99B59C2DF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5EDD7E-B3DB-EC98-E4A7-77A0E384B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9705D6E-E180-B089-6EE1-74D14747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B935-6E0B-4887-8822-83B8112035DB}" type="datetimeFigureOut">
              <a:rPr lang="sv-SE" smtClean="0"/>
              <a:t>2025-03-05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D7FEC9-7B97-86BB-35C4-FD51B8E1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A416C59-924E-A821-F8E8-82CEEB1E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544-7CAF-47F0-A88C-5E84F99D29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800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C767B8-D717-1F0E-E942-5E855C65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3E77E98-EF3B-B5CB-15D5-C434F1C10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A3F31B-92CE-80A3-7CF9-506167FDF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5A1C09D-25D6-95B9-1EC1-FC28B213E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B935-6E0B-4887-8822-83B8112035DB}" type="datetimeFigureOut">
              <a:rPr lang="sv-SE" smtClean="0"/>
              <a:t>2025-03-05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C85AB3D-B842-80B5-FC39-D3808C94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D10EE5F-6F90-12AA-211E-F1603D7A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544-7CAF-47F0-A88C-5E84F99D29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057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34685AF-1349-869B-6E5D-DA788F3C5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56F1D1-48AC-B1FC-09D7-B87C89CAE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C8CAFF-3523-44FB-14D0-8A072D5E0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2BB935-6E0B-4887-8822-83B8112035DB}" type="datetimeFigureOut">
              <a:rPr lang="sv-SE" smtClean="0"/>
              <a:t>2025-03-05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630C44-518E-386B-095F-5938609C7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74419A-C7EC-C86C-3188-9260E9D0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118544-7CAF-47F0-A88C-5E84F99D29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19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98F7B24-CE14-9A34-48F5-DF6A86475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8C12104-843A-45C9-C000-F29CEAA333BA}"/>
              </a:ext>
            </a:extLst>
          </p:cNvPr>
          <p:cNvSpPr txBox="1"/>
          <p:nvPr/>
        </p:nvSpPr>
        <p:spPr>
          <a:xfrm>
            <a:off x="1731695" y="1031333"/>
            <a:ext cx="8858046" cy="9358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4500" b="1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KommunikationsBron</a:t>
            </a:r>
            <a:endParaRPr lang="sv-SE" sz="4500" b="1" dirty="0"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D13A4FF-C05F-BBDD-7166-79C0414D476A}"/>
              </a:ext>
            </a:extLst>
          </p:cNvPr>
          <p:cNvSpPr txBox="1"/>
          <p:nvPr/>
        </p:nvSpPr>
        <p:spPr>
          <a:xfrm>
            <a:off x="4254097" y="5525311"/>
            <a:ext cx="3813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>
                <a:latin typeface="Lato Light" panose="020F0302020204030203" pitchFamily="34" charset="0"/>
              </a:rPr>
              <a:t>Mini workshop 4</a:t>
            </a:r>
          </a:p>
          <a:p>
            <a:pPr algn="ctr"/>
            <a:r>
              <a:rPr lang="sv-SE" sz="4000" dirty="0">
                <a:latin typeface="Lato Light" panose="020F0302020204030203" pitchFamily="34" charset="0"/>
              </a:rPr>
              <a:t>Processtrappan</a:t>
            </a:r>
          </a:p>
        </p:txBody>
      </p:sp>
    </p:spTree>
    <p:extLst>
      <p:ext uri="{BB962C8B-B14F-4D97-AF65-F5344CB8AC3E}">
        <p14:creationId xmlns:p14="http://schemas.microsoft.com/office/powerpoint/2010/main" val="332626338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6FA09-1FBA-936A-40C4-7AD43326B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Enzoway_logo_black.ai" descr="Enzoway_logo_black.ai">
            <a:extLst>
              <a:ext uri="{FF2B5EF4-FFF2-40B4-BE49-F238E27FC236}">
                <a16:creationId xmlns:a16="http://schemas.microsoft.com/office/drawing/2014/main" id="{24C36E2C-3DEC-8C93-4B65-541DB0669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739" y="5722750"/>
            <a:ext cx="1418647" cy="71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2B84E5E2-CB02-61E5-D1FA-AE894DB1E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4" y="243564"/>
            <a:ext cx="11534632" cy="637087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2E20451E-98F4-4CCF-86B2-EACA6EE88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4" y="243564"/>
            <a:ext cx="11534632" cy="637087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69D5839-497A-4546-13BC-669A6C05F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408" y="5646550"/>
            <a:ext cx="1417443" cy="71024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A810A57B-6689-5505-8AB3-62FBC73BE6C0}"/>
              </a:ext>
            </a:extLst>
          </p:cNvPr>
          <p:cNvSpPr txBox="1"/>
          <p:nvPr/>
        </p:nvSpPr>
        <p:spPr>
          <a:xfrm>
            <a:off x="2321263" y="1798515"/>
            <a:ext cx="7701874" cy="341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kern="100" dirty="0"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Uppgift till nästa gång vi ses</a:t>
            </a:r>
            <a:r>
              <a:rPr lang="sv-SE" sz="1800" b="1" kern="100" dirty="0">
                <a:effectLst/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Fundera och reflektera över </a:t>
            </a:r>
            <a:r>
              <a:rPr lang="sv-SE" kern="100" dirty="0"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vilka trappor och på vilka steg du befinner dig i på jobbet och i ditt privatliv.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kern="100" dirty="0"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 du på något område är i motståndsfasen, hjälper det dig att veta att det varar inte för evigt. Du kan räkna kalenderdagarna och slussa.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kern="100" dirty="0"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Hur vill och behöver du agera för att ta dig framåt och uppåt i trappan? 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sv-SE" kern="100" dirty="0"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000" b="1" kern="100" dirty="0">
                <a:effectLst/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Referenserfarenhet:</a:t>
            </a:r>
            <a:endParaRPr lang="sv-SE" sz="1800" b="1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000" kern="100" dirty="0">
                <a:effectLst/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Skriv några rader om din upplevelse och hur det gått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F16647E-61C9-4CB8-30D5-ACC00D81C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643" y="4163334"/>
            <a:ext cx="3938357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99915"/>
      </p:ext>
    </p:extLst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82542-6BDD-74FC-C681-A8607CD58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Enzoway_logo_black.ai" descr="Enzoway_logo_black.ai">
            <a:extLst>
              <a:ext uri="{FF2B5EF4-FFF2-40B4-BE49-F238E27FC236}">
                <a16:creationId xmlns:a16="http://schemas.microsoft.com/office/drawing/2014/main" id="{450DB9BA-73FC-8B74-AF20-88FDE4225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739" y="5722750"/>
            <a:ext cx="1418647" cy="71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F5B55D7F-59BF-E604-5AC5-C6931A99E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4" y="243564"/>
            <a:ext cx="11534632" cy="637087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09DC189-718F-0CE9-FBCE-0D1E347E1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49" y="243564"/>
            <a:ext cx="11534632" cy="637087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4503832-DD9C-A04C-FD6F-0EC98A2B3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408" y="5646550"/>
            <a:ext cx="1417443" cy="71024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E20FB23-99E3-F942-E4A0-8EEEC3482C8D}"/>
              </a:ext>
            </a:extLst>
          </p:cNvPr>
          <p:cNvSpPr txBox="1"/>
          <p:nvPr/>
        </p:nvSpPr>
        <p:spPr>
          <a:xfrm>
            <a:off x="3027338" y="1678418"/>
            <a:ext cx="149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Lato Light" panose="020F0302020204030203" pitchFamily="34" charset="0"/>
              </a:rPr>
              <a:t>Uppgiften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713E28B-F2F5-0297-5EF2-BDE3B113AF5D}"/>
              </a:ext>
            </a:extLst>
          </p:cNvPr>
          <p:cNvSpPr txBox="1"/>
          <p:nvPr/>
        </p:nvSpPr>
        <p:spPr>
          <a:xfrm>
            <a:off x="3027338" y="2767443"/>
            <a:ext cx="6137324" cy="2256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Hur gått med </a:t>
            </a:r>
            <a:r>
              <a:rPr lang="sv-SE" kern="100" dirty="0"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uppgiften</a:t>
            </a:r>
            <a:r>
              <a:rPr lang="sv-SE" sz="1800" kern="100" dirty="0">
                <a:effectLst/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Förra gången lärde vi oss om Enzoway modellen Loopen. </a:t>
            </a:r>
            <a:r>
              <a:rPr lang="sv-SE" kern="100" dirty="0"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sv-SE" sz="1800" kern="100" dirty="0">
                <a:effectLst/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 har era reflektioner gått kring detta?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Är det någon som vill dela något?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kern="100" dirty="0"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Hur har det gått för oss i teamet?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Hur går det med Enzoway </a:t>
            </a:r>
            <a:r>
              <a:rPr lang="sv-SE" sz="1800" kern="100" dirty="0" err="1">
                <a:effectLst/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appen</a:t>
            </a:r>
            <a:r>
              <a:rPr lang="sv-SE" sz="1800" kern="100" dirty="0">
                <a:effectLst/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och slussen?</a:t>
            </a:r>
          </a:p>
        </p:txBody>
      </p:sp>
    </p:spTree>
    <p:extLst>
      <p:ext uri="{BB962C8B-B14F-4D97-AF65-F5344CB8AC3E}">
        <p14:creationId xmlns:p14="http://schemas.microsoft.com/office/powerpoint/2010/main" val="796515294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24124-E1EA-D74C-7183-4614E46B1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Enzoway_logo_black.ai" descr="Enzoway_logo_black.ai">
            <a:extLst>
              <a:ext uri="{FF2B5EF4-FFF2-40B4-BE49-F238E27FC236}">
                <a16:creationId xmlns:a16="http://schemas.microsoft.com/office/drawing/2014/main" id="{29DFD95B-479D-5BE6-866B-864673F98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739" y="5722750"/>
            <a:ext cx="1418647" cy="71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53ADC1D3-51DE-7430-F417-BDDE832BC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17" y="728309"/>
            <a:ext cx="11534632" cy="592511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50B5D3FE-3F8B-5A3E-57B7-BD30BE873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74" y="268646"/>
            <a:ext cx="11534632" cy="413253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A103882-E1CE-9C72-F28D-60BDE5154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408" y="5646550"/>
            <a:ext cx="1417443" cy="71024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D0C25FE-627B-7215-2D2C-91AFE9689B68}"/>
              </a:ext>
            </a:extLst>
          </p:cNvPr>
          <p:cNvSpPr txBox="1"/>
          <p:nvPr/>
        </p:nvSpPr>
        <p:spPr>
          <a:xfrm>
            <a:off x="1677364" y="1592037"/>
            <a:ext cx="6385850" cy="165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 err="1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Enzoways</a:t>
            </a: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Processtrappa har du nytta av när du eller teamet vill utvecklas, lära dig något nytt eller kanske förfina det du redan kan. 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 är som en rulltrappa som vi åker upp och ner i jämt och ständigt - du och ni kan till och med vara i flera trappor samtidigt.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350373A-84A1-CDB8-1615-044927E06B15}"/>
              </a:ext>
            </a:extLst>
          </p:cNvPr>
          <p:cNvSpPr txBox="1"/>
          <p:nvPr/>
        </p:nvSpPr>
        <p:spPr>
          <a:xfrm>
            <a:off x="1677364" y="709917"/>
            <a:ext cx="26262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effectLst/>
                <a:latin typeface="Lato Light" panose="020F03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Modell Processtrappan</a:t>
            </a:r>
            <a:endParaRPr lang="sv-SE" sz="24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85B7C21-B4DF-4669-3CC2-C9ACDBFB5DB8}"/>
              </a:ext>
            </a:extLst>
          </p:cNvPr>
          <p:cNvSpPr txBox="1"/>
          <p:nvPr/>
        </p:nvSpPr>
        <p:spPr>
          <a:xfrm>
            <a:off x="1677364" y="3414744"/>
            <a:ext cx="9988977" cy="2847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b="1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Introduktionsfasen, dag 1-15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Introduktionsfasen är det första du stöter på när du eller teamet ska lära något nytt. 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Här är det oftast kul att vara, ni är glada, nyfikna och entusiastiska! Ni kan se att resultaten stiger.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Här är du i ungefär 15 dagar.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latin typeface="Lato Light" panose="020F03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Chefen agerar i den här fasen;</a:t>
            </a:r>
            <a:r>
              <a:rPr lang="sv-SE" sz="1800" b="1" dirty="0"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latin typeface="Lato Light" panose="020F03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</a:t>
            </a:r>
            <a:r>
              <a:rPr lang="sv-SE" sz="1800" b="1" dirty="0"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åhejande och uppmuntra till kreativitet</a:t>
            </a:r>
            <a:endParaRPr lang="sv-SE" sz="1800" b="1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F098819-6D31-8C81-C1C6-67A61CD8E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959" y="6170064"/>
            <a:ext cx="4214967" cy="68793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ABCAD5E-BEB0-ED1B-23F2-7376A6C77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8316" y="529066"/>
            <a:ext cx="3705289" cy="206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75975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E80F4-D4FB-4A57-B1CA-1C57039CA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Enzoway_logo_black.ai" descr="Enzoway_logo_black.ai">
            <a:extLst>
              <a:ext uri="{FF2B5EF4-FFF2-40B4-BE49-F238E27FC236}">
                <a16:creationId xmlns:a16="http://schemas.microsoft.com/office/drawing/2014/main" id="{87CDD675-DE87-850B-4546-8ED525E6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739" y="5722750"/>
            <a:ext cx="1418647" cy="71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00F81257-FF6D-931C-3AEA-B57DBBBB9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4" y="243564"/>
            <a:ext cx="11534632" cy="637087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038F425-46EE-BA65-C4E5-C8C0E4A34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84" y="319764"/>
            <a:ext cx="11534632" cy="637087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8002EA6-886B-4A66-DE86-EA3A15A3E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408" y="5646550"/>
            <a:ext cx="1417443" cy="71024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DAB0C59-A07C-9C0C-11BB-AB7B7415E071}"/>
              </a:ext>
            </a:extLst>
          </p:cNvPr>
          <p:cNvSpPr txBox="1"/>
          <p:nvPr/>
        </p:nvSpPr>
        <p:spPr>
          <a:xfrm>
            <a:off x="2057944" y="1511891"/>
            <a:ext cx="8035795" cy="4031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b="1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Motståndsfasen, dag 15-60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motståndsfasen befinner du eller ni er mellan 40 till 60 dagar. Resultaten sjunker och det blir ofta jobbigt och tungt, tråkigt och segt. Det kommer bakslag och smärta. Människor i din närhet kommer ifrågasätta dig och det du gör. 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Kapaciteten och förmågan (också den kognitiva förmågan) går ner, och vi behöver vara än mer vänliga och hjälpsamma mot varandra.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 är nu det är viktigt att ni håller i, bara fortsätt att kämpa, snart har dagarna gått och ni börjar kunna det nya ganska bra!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kern="100" dirty="0">
              <a:solidFill>
                <a:srgbClr val="000000"/>
              </a:solidFill>
              <a:latin typeface="Lato Light" panose="020F0302020204030203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latin typeface="Lato Light" panose="020F03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Chefen agerar i den här fasen;</a:t>
            </a:r>
            <a:r>
              <a:rPr lang="sv-SE" sz="1800" b="1" dirty="0"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sv-SE" b="1" dirty="0">
                <a:latin typeface="Lato Light" panose="020F03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</a:t>
            </a:r>
            <a:r>
              <a:rPr lang="sv-SE" sz="1800" b="1" dirty="0"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ed nära och visa medkänsla</a:t>
            </a:r>
            <a:endParaRPr lang="sv-SE" sz="1800" b="1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54233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75909-3020-D2DB-26B5-B797D15BD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Enzoway_logo_black.ai" descr="Enzoway_logo_black.ai">
            <a:extLst>
              <a:ext uri="{FF2B5EF4-FFF2-40B4-BE49-F238E27FC236}">
                <a16:creationId xmlns:a16="http://schemas.microsoft.com/office/drawing/2014/main" id="{BEB1EABA-B30B-BDA7-37ED-18F724563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739" y="5722750"/>
            <a:ext cx="1418647" cy="71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37E6971C-88BC-00D8-D045-0379B460A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4" y="243564"/>
            <a:ext cx="11534632" cy="637087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E1343C4-D1F3-5D3D-0E96-0989180F2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84" y="63916"/>
            <a:ext cx="11534632" cy="637087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23B774A-333B-CB04-9311-9B5C2A091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408" y="5646550"/>
            <a:ext cx="1417443" cy="71024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3B772B8-3D6B-3ED8-B5B2-E43FEE0A32C5}"/>
              </a:ext>
            </a:extLst>
          </p:cNvPr>
          <p:cNvSpPr txBox="1"/>
          <p:nvPr/>
        </p:nvSpPr>
        <p:spPr>
          <a:xfrm>
            <a:off x="2365294" y="1213318"/>
            <a:ext cx="6835338" cy="2746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b="1" kern="100" dirty="0" err="1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Next</a:t>
            </a:r>
            <a:r>
              <a:rPr lang="sv-SE" sz="1800" b="1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v-SE" sz="1800" b="1" kern="100" dirty="0" err="1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level</a:t>
            </a:r>
            <a:r>
              <a:rPr lang="sv-SE" sz="1800" b="1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dag 60-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 kan ni hoppa upp till </a:t>
            </a:r>
            <a:r>
              <a:rPr lang="sv-SE" sz="1800" kern="100" dirty="0" err="1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next</a:t>
            </a: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v-SE" sz="1800" kern="100" dirty="0" err="1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level</a:t>
            </a: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det går lätt och det krävs inte så mycket ansträngning när ni är här. Ni kan nu lära ut er nya kunskap till andra! (Man åker ner i rulltrappan)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När du nu har kunskap om att motståndsfasen bara varar en ganska kort tid, kan du vara förberedd och det blir lite lättare att komma igenom den.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8087531-8EB0-2B14-50BF-CB0157FA6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84" y="3751179"/>
            <a:ext cx="3001403" cy="290135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C52D9AF-9F7F-91F0-61C4-A9A799FEBB53}"/>
              </a:ext>
            </a:extLst>
          </p:cNvPr>
          <p:cNvSpPr txBox="1"/>
          <p:nvPr/>
        </p:nvSpPr>
        <p:spPr>
          <a:xfrm>
            <a:off x="4223168" y="4138746"/>
            <a:ext cx="31195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latin typeface="Lato Light" panose="020F03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Chefen agerar i den här fasen;</a:t>
            </a:r>
            <a:r>
              <a:rPr lang="sv-SE" sz="1800" b="1" dirty="0"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 fira och samtidigt utmana till ödmjukhet och mer av lärande.</a:t>
            </a:r>
            <a:endParaRPr lang="sv-SE" sz="1800" b="1" dirty="0">
              <a:effectLst/>
              <a:latin typeface="Lato Light" panose="020F0302020204030203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76106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1079A-C4F3-727E-842D-7D96760D7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Enzoway_logo_black.ai" descr="Enzoway_logo_black.ai">
            <a:extLst>
              <a:ext uri="{FF2B5EF4-FFF2-40B4-BE49-F238E27FC236}">
                <a16:creationId xmlns:a16="http://schemas.microsoft.com/office/drawing/2014/main" id="{8A28089F-F861-0338-76F6-25717E586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739" y="5722750"/>
            <a:ext cx="1418647" cy="71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0D7EA935-432F-D4A7-4A78-A5B0AC9E1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4" y="243564"/>
            <a:ext cx="11534632" cy="637087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0526FE1-86A9-8E7F-3448-2AB86F7FF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84" y="319764"/>
            <a:ext cx="11534632" cy="637087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B8210DD-DA53-1C5F-66B0-15422563F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408" y="5646550"/>
            <a:ext cx="1417443" cy="71024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3F35AA2-EB42-FF44-5410-4159D86A54BD}"/>
              </a:ext>
            </a:extLst>
          </p:cNvPr>
          <p:cNvSpPr txBox="1"/>
          <p:nvPr/>
        </p:nvSpPr>
        <p:spPr>
          <a:xfrm>
            <a:off x="884255" y="1353905"/>
            <a:ext cx="4799198" cy="509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b="1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Skapad motståndsfas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Oftast är det en </a:t>
            </a:r>
            <a:r>
              <a:rPr lang="sv-SE" b="1" kern="100" dirty="0">
                <a:solidFill>
                  <a:srgbClr val="000000"/>
                </a:solidFill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sv-SE" sz="1800" b="1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kapad</a:t>
            </a: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v-SE" kern="100" dirty="0">
                <a:solidFill>
                  <a:srgbClr val="000000"/>
                </a:solidFill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otstånds- och motsägelsefas du och eller ni är i, eftersom det är du/ni själv som skapat den när du/ni försatte dig/er i en lärprocess! </a:t>
            </a:r>
          </a:p>
          <a:p>
            <a:r>
              <a:rPr lang="sv-SE" sz="1800" dirty="0"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Annars pratar vi om påtvingad </a:t>
            </a:r>
            <a:r>
              <a:rPr lang="sv-SE" dirty="0">
                <a:latin typeface="Lato Light" panose="020F03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</a:t>
            </a:r>
            <a:r>
              <a:rPr lang="sv-SE" sz="1800" dirty="0"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otståndsfas, vilken är stentuff då vi agerat reaktivt på det som sker och tvingas till förändring.</a:t>
            </a:r>
          </a:p>
          <a:p>
            <a:endParaRPr lang="sv-SE" sz="1800" dirty="0">
              <a:effectLst/>
              <a:latin typeface="Lato Light" panose="020F0302020204030203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sv-SE" sz="1800" dirty="0"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Oavsett skapad eller påtvingad </a:t>
            </a:r>
            <a:r>
              <a:rPr lang="sv-SE" dirty="0">
                <a:latin typeface="Lato Light" panose="020F03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</a:t>
            </a:r>
            <a:r>
              <a:rPr lang="sv-SE" sz="1800" dirty="0"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otstånds- / motsägelsefas så är det en form av motståndsfas. </a:t>
            </a:r>
          </a:p>
          <a:p>
            <a:endParaRPr lang="sv-SE" sz="1800" dirty="0">
              <a:effectLst/>
              <a:latin typeface="Lato Light" panose="020F0302020204030203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sv-SE" sz="1800" dirty="0"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Den är inte evig men den måsta navigeras och ageras igenom. </a:t>
            </a:r>
            <a:endParaRPr lang="sv-SE" dirty="0">
              <a:latin typeface="Lato Light" panose="020F0302020204030203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B53E234-04E0-C67F-1499-4552A9F72746}"/>
              </a:ext>
            </a:extLst>
          </p:cNvPr>
          <p:cNvSpPr txBox="1"/>
          <p:nvPr/>
        </p:nvSpPr>
        <p:spPr>
          <a:xfrm>
            <a:off x="6446669" y="1353905"/>
            <a:ext cx="5140256" cy="3828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 är tufft och jobbigt att göra en verklig förändring. Det är nu det är så oerhört viktigt att fokusera på att ”hålla i och hålla ut” och fortsätta räkna kalenderdagarna framåt och uppåt. Snart har de där jobbiga dagarna gått.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Under den här tiden utvecklar du ett nytt beteende och du kommer inte att vara densamma efter att du gått igenom processtrappan. Du har vuxit och utvecklats i det du har kämpat med att lära dig. 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 ihåg att ju fler skapade </a:t>
            </a:r>
            <a:r>
              <a:rPr lang="sv-SE" kern="100" dirty="0">
                <a:solidFill>
                  <a:srgbClr val="000000"/>
                </a:solidFill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otstånds- och motsägelsefaser vi går igenom desto högre lägsta nivå får vi!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58158"/>
      </p:ext>
    </p:extLst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48B0F-32C6-0280-776B-72C906A1E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Enzoway_logo_black.ai" descr="Enzoway_logo_black.ai">
            <a:extLst>
              <a:ext uri="{FF2B5EF4-FFF2-40B4-BE49-F238E27FC236}">
                <a16:creationId xmlns:a16="http://schemas.microsoft.com/office/drawing/2014/main" id="{831A4589-8A09-8CC6-C433-60ACAA729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739" y="5722750"/>
            <a:ext cx="1418647" cy="71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42FF1124-3D5E-C08E-8E68-44838FEA3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4" y="243564"/>
            <a:ext cx="11534632" cy="637087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2408941-0BDE-68E0-0031-4362C1EF5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49" y="243564"/>
            <a:ext cx="11534632" cy="637087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274EE1D-2A56-0F65-F3F0-E8F9CACFB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408" y="5646550"/>
            <a:ext cx="1417443" cy="71024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8C9FC06-0A49-66CE-B6BB-B1E9F8449820}"/>
              </a:ext>
            </a:extLst>
          </p:cNvPr>
          <p:cNvSpPr txBox="1"/>
          <p:nvPr/>
        </p:nvSpPr>
        <p:spPr>
          <a:xfrm>
            <a:off x="5497749" y="1089497"/>
            <a:ext cx="1196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Lato Light" panose="020F0302020204030203" pitchFamily="34" charset="0"/>
              </a:rPr>
              <a:t>Övning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74A8C75-E14F-629B-83DD-E4B9F3667108}"/>
              </a:ext>
            </a:extLst>
          </p:cNvPr>
          <p:cNvSpPr txBox="1"/>
          <p:nvPr/>
        </p:nvSpPr>
        <p:spPr>
          <a:xfrm>
            <a:off x="1964988" y="2441643"/>
            <a:ext cx="7986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Lato Light" panose="020F0302020204030203" pitchFamily="34" charset="0"/>
              </a:rPr>
              <a:t>Titta på filmen om Processtrappan </a:t>
            </a:r>
            <a:br>
              <a:rPr lang="sv-SE" dirty="0">
                <a:latin typeface="Lato Light" panose="020F0302020204030203" pitchFamily="34" charset="0"/>
              </a:rPr>
            </a:br>
            <a:endParaRPr lang="sv-SE" dirty="0">
              <a:latin typeface="Lato Light" panose="020F03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Lato Light" panose="020F0302020204030203" pitchFamily="34" charset="0"/>
              </a:rPr>
              <a:t>Jobba antingen 2 och 2 eller individuellt och fyll i avsnittet om Enzotrappan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Lato Light" panose="020F03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Lato Light" panose="020F0302020204030203" pitchFamily="34" charset="0"/>
              </a:rPr>
              <a:t>Diskutera några minuter 2 och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Lato Light" panose="020F03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Lato Light" panose="020F0302020204030203" pitchFamily="34" charset="0"/>
              </a:rPr>
              <a:t>Därefter, dela era tankar i hela teamet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5787760"/>
      </p:ext>
    </p:extLst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dell_proctrapp_11feb (360p)">
            <a:hlinkClick r:id="" action="ppaction://media"/>
            <a:extLst>
              <a:ext uri="{FF2B5EF4-FFF2-40B4-BE49-F238E27FC236}">
                <a16:creationId xmlns:a16="http://schemas.microsoft.com/office/drawing/2014/main" id="{1437F35C-05B2-6223-A7D3-B98A4D0371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8335" y="328319"/>
            <a:ext cx="7615330" cy="620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2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1E888-4AAB-9EFF-FB6C-FB919C0EA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Enzoway_logo_black.ai" descr="Enzoway_logo_black.ai">
            <a:extLst>
              <a:ext uri="{FF2B5EF4-FFF2-40B4-BE49-F238E27FC236}">
                <a16:creationId xmlns:a16="http://schemas.microsoft.com/office/drawing/2014/main" id="{DE7E58F5-0A34-4292-F2CC-749187096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739" y="5722750"/>
            <a:ext cx="1418647" cy="71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D72ADF6F-3BAA-FDB8-D03D-1EB1738AD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4" y="243564"/>
            <a:ext cx="11534632" cy="637087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0811E5F-DF9E-F3C3-0C94-3DB26B730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02" y="243564"/>
            <a:ext cx="11534632" cy="637087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D593BE0-7309-426D-435D-C383B8E94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408" y="5646550"/>
            <a:ext cx="1417443" cy="710246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0213BEA-8E0E-A39C-2998-DBFD054EA088}"/>
              </a:ext>
            </a:extLst>
          </p:cNvPr>
          <p:cNvSpPr txBox="1"/>
          <p:nvPr/>
        </p:nvSpPr>
        <p:spPr>
          <a:xfrm>
            <a:off x="504150" y="615614"/>
            <a:ext cx="5615116" cy="6295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b="1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Identifiera en gemensam lär/förbättringsprocess som vi befinner oss i just nu?  </a:t>
            </a:r>
            <a:br>
              <a:rPr lang="sv-SE" sz="1800" b="1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1800" kern="10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</a:t>
            </a: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något område </a:t>
            </a:r>
            <a:r>
              <a:rPr lang="sv-SE" sz="1800" kern="10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på jobbet</a:t>
            </a:r>
            <a:r>
              <a:rPr lang="sv-SE" kern="100" dirty="0">
                <a:solidFill>
                  <a:srgbClr val="000000"/>
                </a:solidFill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b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Lär vi oss något nytt system, arbetssätt, har vi fått en ny kollega?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kern="100" dirty="0">
              <a:solidFill>
                <a:srgbClr val="000000"/>
              </a:solidFill>
              <a:latin typeface="Lato Light" panose="020F0302020204030203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Vilken fas är vi i? Reflektera kring de olika faserna: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Introduktionsfasen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Motstånds- Motsägelsefasen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dirty="0" err="1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Next</a:t>
            </a:r>
            <a:r>
              <a:rPr lang="sv-SE" sz="18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v-SE" sz="1800" dirty="0" err="1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level</a:t>
            </a:r>
            <a:endParaRPr lang="sv-SE" dirty="0">
              <a:solidFill>
                <a:srgbClr val="000000"/>
              </a:solidFill>
              <a:latin typeface="Lato Light" panose="020F03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 vi befinner oss i, eller ska gå in i introduktionsfasen, hur känns det? Vad upplever vi?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Eller är vi i eller kommer till motståndsfasen, hur kan vi förbereda oss inför den? Hur kan vi hjälpa varandra att så snabbt som möjligt komma ur den och in i </a:t>
            </a:r>
            <a:r>
              <a:rPr lang="sv-SE" sz="1800" kern="100" dirty="0" err="1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next</a:t>
            </a: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v-SE" sz="1800" kern="100" dirty="0" err="1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level</a:t>
            </a: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 vi redan är i motståndsfasen, hur känns det? Hur är upplevelsen?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sv-SE" sz="16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DED6AC5-A9E8-700F-B38D-BF070F43257F}"/>
              </a:ext>
            </a:extLst>
          </p:cNvPr>
          <p:cNvSpPr txBox="1"/>
          <p:nvPr/>
        </p:nvSpPr>
        <p:spPr>
          <a:xfrm>
            <a:off x="6796140" y="615614"/>
            <a:ext cx="5067176" cy="3674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 kommer snabbare igenom motståndsfasen genom att Identifiera </a:t>
            </a:r>
            <a:r>
              <a:rPr lang="sv-SE" sz="1800" kern="100" dirty="0" err="1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störningsmomenten</a:t>
            </a: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snabbt och eliminera dem.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Identifiera </a:t>
            </a:r>
            <a:r>
              <a:rPr lang="sv-SE" sz="1800" kern="100" dirty="0" err="1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störningsmomenten</a:t>
            </a:r>
            <a:endParaRPr lang="sv-SE" sz="1800" kern="100" dirty="0">
              <a:solidFill>
                <a:srgbClr val="000000"/>
              </a:solidFill>
              <a:effectLst/>
              <a:latin typeface="Lato Light" panose="020F03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Eliminera/minska dem, Hur?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Vad vill ni Till?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Vad vill ni </a:t>
            </a:r>
            <a:r>
              <a:rPr lang="sv-SE" sz="1800" kern="100" dirty="0" err="1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BortIfrån</a:t>
            </a: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Vad kan det innebära för vårt team att prata om och använda oss av processtrappan?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solidFill>
                  <a:srgbClr val="000000"/>
                </a:solidFill>
                <a:effectLst/>
                <a:latin typeface="Lato Light" panose="020F03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Vad kan det innebära för mig privat?</a:t>
            </a:r>
            <a:endParaRPr lang="sv-SE" sz="1800" kern="100" dirty="0">
              <a:effectLst/>
              <a:latin typeface="Lato Light" panose="020F03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45435"/>
      </p:ext>
    </p:extLst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6085</TotalTime>
  <Words>880</Words>
  <Application>Microsoft Office PowerPoint</Application>
  <PresentationFormat>Bredbild</PresentationFormat>
  <Paragraphs>72</Paragraphs>
  <Slides>10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Lato</vt:lpstr>
      <vt:lpstr>Lato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carina</dc:creator>
  <cp:lastModifiedBy>carina</cp:lastModifiedBy>
  <cp:revision>32</cp:revision>
  <dcterms:created xsi:type="dcterms:W3CDTF">2024-08-08T09:16:46Z</dcterms:created>
  <dcterms:modified xsi:type="dcterms:W3CDTF">2025-03-05T14:17:45Z</dcterms:modified>
</cp:coreProperties>
</file>