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66" r:id="rId2"/>
    <p:sldId id="804" r:id="rId3"/>
    <p:sldId id="805" r:id="rId4"/>
    <p:sldId id="810" r:id="rId5"/>
    <p:sldId id="806" r:id="rId6"/>
    <p:sldId id="730" r:id="rId7"/>
    <p:sldId id="807" r:id="rId8"/>
    <p:sldId id="808" r:id="rId9"/>
    <p:sldId id="809"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F125F-8DDC-9708-8E06-FA9A86AC29A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5DBF235-6A7F-F58F-C933-D99FC43699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D442BC9-FFD3-6414-ED2C-88A009639EA1}"/>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5" name="Platshållare för sidfot 4">
            <a:extLst>
              <a:ext uri="{FF2B5EF4-FFF2-40B4-BE49-F238E27FC236}">
                <a16:creationId xmlns:a16="http://schemas.microsoft.com/office/drawing/2014/main" id="{90A32E19-CD08-551D-1571-A93C2C85973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CEEF86-B026-EF0E-57D6-6E8FC95A465B}"/>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280009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D9F625-2303-7367-F3EB-E0C4B06ADDA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BBEC15B-8187-FE27-01B7-949561ADC8D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EEB2DC-3DF6-1DA2-EC3B-4B712AE53DCA}"/>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5" name="Platshållare för sidfot 4">
            <a:extLst>
              <a:ext uri="{FF2B5EF4-FFF2-40B4-BE49-F238E27FC236}">
                <a16:creationId xmlns:a16="http://schemas.microsoft.com/office/drawing/2014/main" id="{626BE404-9DC1-A566-5DD3-560D9B0ED9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98AF8F-9F83-38E7-44CD-A74442E20E05}"/>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28897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1A2BB37-5F82-3C13-5986-1E592D05A31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B9B0A09-D868-56D2-A628-0E5E395F811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DB0E8E-C573-52AB-225C-A26837CF7407}"/>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5" name="Platshållare för sidfot 4">
            <a:extLst>
              <a:ext uri="{FF2B5EF4-FFF2-40B4-BE49-F238E27FC236}">
                <a16:creationId xmlns:a16="http://schemas.microsoft.com/office/drawing/2014/main" id="{C64E3A80-CC1C-AF92-0AF2-69B87451A9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439C80-0011-EE8A-F177-6C845220F46B}"/>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356884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Skapare och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Skapare och datum</a:t>
            </a:r>
          </a:p>
        </p:txBody>
      </p:sp>
      <p:sp>
        <p:nvSpPr>
          <p:cNvPr id="12" name="Presentationstitel"/>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Presentations­titel</a:t>
            </a:r>
          </a:p>
        </p:txBody>
      </p:sp>
      <p:sp>
        <p:nvSpPr>
          <p:cNvPr id="13" name="Brödtext nivå ett…"/>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Presentations­undertitel</a:t>
            </a:r>
          </a:p>
          <a:p>
            <a:pPr lvl="1"/>
            <a:endParaRPr/>
          </a:p>
          <a:p>
            <a:pPr lvl="2"/>
            <a:endParaRPr/>
          </a:p>
          <a:p>
            <a:pPr lvl="3"/>
            <a:endParaRPr/>
          </a:p>
          <a:p>
            <a:pPr lvl="4"/>
            <a:endParaRPr/>
          </a:p>
        </p:txBody>
      </p:sp>
      <p:sp>
        <p:nvSpPr>
          <p:cNvPr id="1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27351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8DD12-5FA5-2CFB-59F1-5EBC2536B9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0442B9-CB1D-E700-D0E2-04C369057D7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A4A4CA-8237-A58E-3A12-C00E05D28FB7}"/>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5" name="Platshållare för sidfot 4">
            <a:extLst>
              <a:ext uri="{FF2B5EF4-FFF2-40B4-BE49-F238E27FC236}">
                <a16:creationId xmlns:a16="http://schemas.microsoft.com/office/drawing/2014/main" id="{5E8A4C4E-0AC8-35AB-F79C-2026E78B279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FBB0C6-A4B1-EAF9-D1CA-A7AAED32F314}"/>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21539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D11F21-E06F-71F9-38A7-992898957B5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AC6143-2DF1-AC34-7416-E9795DC418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2BE8D53-EC15-4E87-F9C5-3B2705993489}"/>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5" name="Platshållare för sidfot 4">
            <a:extLst>
              <a:ext uri="{FF2B5EF4-FFF2-40B4-BE49-F238E27FC236}">
                <a16:creationId xmlns:a16="http://schemas.microsoft.com/office/drawing/2014/main" id="{549DD58B-36B0-747F-AC1E-2FAB6D5D32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703F07A-77F6-25A1-1C12-5389FDECE758}"/>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423472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37635A-4473-6362-3F6C-64E8D4B1F2E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8DA82C-528D-DDEA-25B6-8BE28EAF3DC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8CABC1D-A9D3-4F71-3CEC-AD2DAA15036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576E4F-CA12-A67A-BA48-4656939C232D}"/>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6" name="Platshållare för sidfot 5">
            <a:extLst>
              <a:ext uri="{FF2B5EF4-FFF2-40B4-BE49-F238E27FC236}">
                <a16:creationId xmlns:a16="http://schemas.microsoft.com/office/drawing/2014/main" id="{3DD7450E-9156-10AF-D401-0105EA6DA80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A491E3D-5FFE-44CA-7684-DA8FE7CF5F09}"/>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392832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595-D1F9-242E-264E-4733C30C7A1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F1B7A58-A42E-7536-6ECA-3D34A49B8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233BAEA-DDE4-EE1F-E3EB-8CE9CDF482E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BC4F67-68C4-4DFE-2FCD-030E14514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82218B9-A39C-E20A-27B7-9753DA75EB6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C30276B-E3D9-DBC3-A359-18D8D8A99B5C}"/>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8" name="Platshållare för sidfot 7">
            <a:extLst>
              <a:ext uri="{FF2B5EF4-FFF2-40B4-BE49-F238E27FC236}">
                <a16:creationId xmlns:a16="http://schemas.microsoft.com/office/drawing/2014/main" id="{DFA04550-B081-59DE-1AA9-98CD5A14ACC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EAEA871-E3E7-BAC2-B12D-0892832B20D3}"/>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79245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59895-DD21-2A4C-DBAF-C8BB23A73E6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1A6E8D4-3854-475E-C0F0-382CDB06C870}"/>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4" name="Platshållare för sidfot 3">
            <a:extLst>
              <a:ext uri="{FF2B5EF4-FFF2-40B4-BE49-F238E27FC236}">
                <a16:creationId xmlns:a16="http://schemas.microsoft.com/office/drawing/2014/main" id="{34A8473B-44E4-F9D6-74C7-55FB16EE8EB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EB6DDC2-CB40-55C4-7FC2-A6B5C620F770}"/>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54245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C0D939A-B5DB-8FE4-D0AA-247EF1971732}"/>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3" name="Platshållare för sidfot 2">
            <a:extLst>
              <a:ext uri="{FF2B5EF4-FFF2-40B4-BE49-F238E27FC236}">
                <a16:creationId xmlns:a16="http://schemas.microsoft.com/office/drawing/2014/main" id="{D963C813-F742-F45C-2933-857802207BF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FD05349-F6F7-C8B1-1BA0-72A02273FFBF}"/>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15495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7633F-0E32-546F-9830-C9959B56F4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398CE-4367-677A-A6C9-99B59C2DF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95EDD7E-B3DB-EC98-E4A7-77A0E384B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9705D6E-E180-B089-6EE1-74D14747A75D}"/>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6" name="Platshållare för sidfot 5">
            <a:extLst>
              <a:ext uri="{FF2B5EF4-FFF2-40B4-BE49-F238E27FC236}">
                <a16:creationId xmlns:a16="http://schemas.microsoft.com/office/drawing/2014/main" id="{0CD7FEC9-7B97-86BB-35C4-FD51B8E1038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A416C59-924E-A821-F8E8-82CEEB1EF165}"/>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75800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C767B8-D717-1F0E-E942-5E855C65D14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3E77E98-EF3B-B5CB-15D5-C434F1C107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FA3F31B-92CE-80A3-7CF9-506167FDF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5A1C09D-25D6-95B9-1EC1-FC28B213EE83}"/>
              </a:ext>
            </a:extLst>
          </p:cNvPr>
          <p:cNvSpPr>
            <a:spLocks noGrp="1"/>
          </p:cNvSpPr>
          <p:nvPr>
            <p:ph type="dt" sz="half" idx="10"/>
          </p:nvPr>
        </p:nvSpPr>
        <p:spPr/>
        <p:txBody>
          <a:bodyPr/>
          <a:lstStyle/>
          <a:p>
            <a:fld id="{592BB935-6E0B-4887-8822-83B8112035DB}" type="datetimeFigureOut">
              <a:rPr lang="sv-SE" smtClean="0"/>
              <a:t>2025-03-05</a:t>
            </a:fld>
            <a:endParaRPr lang="sv-SE"/>
          </a:p>
        </p:txBody>
      </p:sp>
      <p:sp>
        <p:nvSpPr>
          <p:cNvPr id="6" name="Platshållare för sidfot 5">
            <a:extLst>
              <a:ext uri="{FF2B5EF4-FFF2-40B4-BE49-F238E27FC236}">
                <a16:creationId xmlns:a16="http://schemas.microsoft.com/office/drawing/2014/main" id="{3C85AB3D-B842-80B5-FC39-D3808C94973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D10EE5F-6F90-12AA-211E-F1603D7ACA4F}"/>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78057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34685AF-1349-869B-6E5D-DA788F3C52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A56F1D1-48AC-B1FC-09D7-B87C89CAE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4C8CAFF-3523-44FB-14D0-8A072D5E0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2BB935-6E0B-4887-8822-83B8112035DB}" type="datetimeFigureOut">
              <a:rPr lang="sv-SE" smtClean="0"/>
              <a:t>2025-03-05</a:t>
            </a:fld>
            <a:endParaRPr lang="sv-SE"/>
          </a:p>
        </p:txBody>
      </p:sp>
      <p:sp>
        <p:nvSpPr>
          <p:cNvPr id="5" name="Platshållare för sidfot 4">
            <a:extLst>
              <a:ext uri="{FF2B5EF4-FFF2-40B4-BE49-F238E27FC236}">
                <a16:creationId xmlns:a16="http://schemas.microsoft.com/office/drawing/2014/main" id="{B8630C44-518E-386B-095F-5938609C78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EA74419A-C7EC-C86C-3188-9260E9D0D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118544-7CAF-47F0-A88C-5E84F99D29DD}" type="slidenum">
              <a:rPr lang="sv-SE" smtClean="0"/>
              <a:t>‹#›</a:t>
            </a:fld>
            <a:endParaRPr lang="sv-SE"/>
          </a:p>
        </p:txBody>
      </p:sp>
    </p:spTree>
    <p:extLst>
      <p:ext uri="{BB962C8B-B14F-4D97-AF65-F5344CB8AC3E}">
        <p14:creationId xmlns:p14="http://schemas.microsoft.com/office/powerpoint/2010/main" val="421619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98F7B24-CE14-9A34-48F5-DF6A8647529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E8C12104-843A-45C9-C000-F29CEAA333BA}"/>
              </a:ext>
            </a:extLst>
          </p:cNvPr>
          <p:cNvSpPr txBox="1"/>
          <p:nvPr/>
        </p:nvSpPr>
        <p:spPr>
          <a:xfrm>
            <a:off x="1731695" y="1031333"/>
            <a:ext cx="8858046" cy="9358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lnSpc>
                <a:spcPct val="107000"/>
              </a:lnSpc>
              <a:spcAft>
                <a:spcPts val="800"/>
              </a:spcAft>
            </a:pPr>
            <a:r>
              <a:rPr lang="sv-SE" sz="4500" b="1" dirty="0" err="1">
                <a:effectLst/>
                <a:latin typeface="Lato" panose="020F0502020204030203" pitchFamily="34" charset="0"/>
                <a:ea typeface="Calibri" panose="020F0502020204030204" pitchFamily="34" charset="0"/>
                <a:cs typeface="Times New Roman" panose="02020603050405020304" pitchFamily="18" charset="0"/>
              </a:rPr>
              <a:t>KommunikationsBron</a:t>
            </a:r>
            <a:endParaRPr lang="sv-SE" sz="4500" b="1"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2" name="textruta 1">
            <a:extLst>
              <a:ext uri="{FF2B5EF4-FFF2-40B4-BE49-F238E27FC236}">
                <a16:creationId xmlns:a16="http://schemas.microsoft.com/office/drawing/2014/main" id="{1D13A4FF-C05F-BBDD-7166-79C0414D476A}"/>
              </a:ext>
            </a:extLst>
          </p:cNvPr>
          <p:cNvSpPr txBox="1"/>
          <p:nvPr/>
        </p:nvSpPr>
        <p:spPr>
          <a:xfrm>
            <a:off x="4254097" y="5525311"/>
            <a:ext cx="3813242" cy="1323439"/>
          </a:xfrm>
          <a:prstGeom prst="rect">
            <a:avLst/>
          </a:prstGeom>
          <a:noFill/>
        </p:spPr>
        <p:txBody>
          <a:bodyPr wrap="square" rtlCol="0">
            <a:spAutoFit/>
          </a:bodyPr>
          <a:lstStyle/>
          <a:p>
            <a:pPr algn="ctr"/>
            <a:r>
              <a:rPr lang="sv-SE" sz="4000" dirty="0">
                <a:latin typeface="Lato Light" panose="020F0302020204030203" pitchFamily="34" charset="0"/>
              </a:rPr>
              <a:t>Mini workshop 5</a:t>
            </a:r>
          </a:p>
          <a:p>
            <a:pPr algn="ctr"/>
            <a:r>
              <a:rPr lang="sv-SE" sz="4000" dirty="0">
                <a:latin typeface="Lato Light" panose="020F0302020204030203" pitchFamily="34" charset="0"/>
              </a:rPr>
              <a:t>Triangeln</a:t>
            </a:r>
          </a:p>
        </p:txBody>
      </p:sp>
    </p:spTree>
    <p:extLst>
      <p:ext uri="{BB962C8B-B14F-4D97-AF65-F5344CB8AC3E}">
        <p14:creationId xmlns:p14="http://schemas.microsoft.com/office/powerpoint/2010/main" val="332626338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98983-9867-874D-E370-F308C3CF9BC1}"/>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BF601A7B-AE82-7C39-F3C1-C53C18409A4B}"/>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BA210C13-EEC0-B391-3A2B-2C02D64B504D}"/>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1D2942B3-1A5A-AD52-42F1-D24DB18BD7D3}"/>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D451B914-95B0-667D-2F34-07E8E67A8C53}"/>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CC85FDB4-BE8B-F56A-466A-A7E8BD20A0F6}"/>
              </a:ext>
            </a:extLst>
          </p:cNvPr>
          <p:cNvPicPr>
            <a:picLocks noChangeAspect="1"/>
          </p:cNvPicPr>
          <p:nvPr/>
        </p:nvPicPr>
        <p:blipFill>
          <a:blip r:embed="rId3"/>
          <a:stretch>
            <a:fillRect/>
          </a:stretch>
        </p:blipFill>
        <p:spPr>
          <a:xfrm>
            <a:off x="351749" y="243564"/>
            <a:ext cx="11534632" cy="6370872"/>
          </a:xfrm>
          <a:prstGeom prst="rect">
            <a:avLst/>
          </a:prstGeom>
        </p:spPr>
      </p:pic>
      <p:pic>
        <p:nvPicPr>
          <p:cNvPr id="5" name="Bildobjekt 4">
            <a:extLst>
              <a:ext uri="{FF2B5EF4-FFF2-40B4-BE49-F238E27FC236}">
                <a16:creationId xmlns:a16="http://schemas.microsoft.com/office/drawing/2014/main" id="{CFC2FE41-E7F9-BC51-EFDB-84280C9F2EAE}"/>
              </a:ext>
            </a:extLst>
          </p:cNvPr>
          <p:cNvPicPr>
            <a:picLocks noChangeAspect="1"/>
          </p:cNvPicPr>
          <p:nvPr/>
        </p:nvPicPr>
        <p:blipFill>
          <a:blip r:embed="rId4"/>
          <a:stretch>
            <a:fillRect/>
          </a:stretch>
        </p:blipFill>
        <p:spPr>
          <a:xfrm>
            <a:off x="10422808" y="5798950"/>
            <a:ext cx="1417443" cy="710246"/>
          </a:xfrm>
          <a:prstGeom prst="rect">
            <a:avLst/>
          </a:prstGeom>
        </p:spPr>
      </p:pic>
      <p:sp>
        <p:nvSpPr>
          <p:cNvPr id="6" name="textruta 5">
            <a:extLst>
              <a:ext uri="{FF2B5EF4-FFF2-40B4-BE49-F238E27FC236}">
                <a16:creationId xmlns:a16="http://schemas.microsoft.com/office/drawing/2014/main" id="{2372442D-1C59-CF1B-73FF-8E90F88924AA}"/>
              </a:ext>
            </a:extLst>
          </p:cNvPr>
          <p:cNvSpPr txBox="1"/>
          <p:nvPr/>
        </p:nvSpPr>
        <p:spPr>
          <a:xfrm>
            <a:off x="3027337" y="1888388"/>
            <a:ext cx="1491575" cy="461665"/>
          </a:xfrm>
          <a:prstGeom prst="rect">
            <a:avLst/>
          </a:prstGeom>
          <a:noFill/>
        </p:spPr>
        <p:txBody>
          <a:bodyPr wrap="square" rtlCol="0">
            <a:spAutoFit/>
          </a:bodyPr>
          <a:lstStyle/>
          <a:p>
            <a:r>
              <a:rPr lang="sv-SE" sz="2400" b="1" dirty="0">
                <a:latin typeface="Lato Light" panose="020F0302020204030203" pitchFamily="34" charset="0"/>
              </a:rPr>
              <a:t>Uppgiften</a:t>
            </a:r>
          </a:p>
        </p:txBody>
      </p:sp>
      <p:sp>
        <p:nvSpPr>
          <p:cNvPr id="7" name="textruta 6">
            <a:extLst>
              <a:ext uri="{FF2B5EF4-FFF2-40B4-BE49-F238E27FC236}">
                <a16:creationId xmlns:a16="http://schemas.microsoft.com/office/drawing/2014/main" id="{873C7AEB-466C-86C2-34A0-CDAB788C3A31}"/>
              </a:ext>
            </a:extLst>
          </p:cNvPr>
          <p:cNvSpPr txBox="1"/>
          <p:nvPr/>
        </p:nvSpPr>
        <p:spPr>
          <a:xfrm>
            <a:off x="3027337" y="2767443"/>
            <a:ext cx="6554407" cy="2552365"/>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Hur har det gått med </a:t>
            </a:r>
            <a:r>
              <a:rPr lang="sv-SE" kern="100" dirty="0">
                <a:latin typeface="Lato Light" panose="020F0302020204030203" pitchFamily="34" charset="0"/>
                <a:ea typeface="Aptos" panose="020B0004020202020204" pitchFamily="34" charset="0"/>
                <a:cs typeface="Times New Roman" panose="02020603050405020304" pitchFamily="18" charset="0"/>
              </a:rPr>
              <a:t>uppgiften</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Förra gången lärde vi oss om Enzoway Metodens </a:t>
            </a:r>
            <a:r>
              <a:rPr lang="sv-SE" kern="100" dirty="0">
                <a:latin typeface="Lato Light" panose="020F0302020204030203" pitchFamily="34" charset="0"/>
                <a:ea typeface="Aptos" panose="020B0004020202020204" pitchFamily="34" charset="0"/>
                <a:cs typeface="Times New Roman" panose="02020603050405020304" pitchFamily="18" charset="0"/>
              </a:rPr>
              <a:t> M</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odell, </a:t>
            </a:r>
            <a:r>
              <a:rPr lang="sv-SE" kern="100" dirty="0">
                <a:latin typeface="Lato Light" panose="020F0302020204030203" pitchFamily="34" charset="0"/>
                <a:ea typeface="Aptos" panose="020B0004020202020204" pitchFamily="34" charset="0"/>
                <a:cs typeface="Times New Roman" panose="02020603050405020304" pitchFamily="18" charset="0"/>
              </a:rPr>
              <a:t>Processtrappan</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a:t>
            </a:r>
            <a:br>
              <a:rPr lang="sv-SE" kern="100" dirty="0">
                <a:latin typeface="Lato Light" panose="020F0302020204030203" pitchFamily="34" charset="0"/>
                <a:ea typeface="Aptos" panose="020B0004020202020204" pitchFamily="34" charset="0"/>
                <a:cs typeface="Times New Roman" panose="02020603050405020304" pitchFamily="18" charset="0"/>
              </a:rPr>
            </a:br>
            <a:r>
              <a:rPr lang="sv-SE" kern="100" dirty="0">
                <a:latin typeface="Lato Light" panose="020F0302020204030203" pitchFamily="34" charset="0"/>
                <a:ea typeface="Aptos" panose="020B0004020202020204" pitchFamily="34" charset="0"/>
                <a:cs typeface="Times New Roman" panose="02020603050405020304" pitchFamily="18" charset="0"/>
              </a:rPr>
              <a:t>H</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ur har era reflektioner gått kring detta?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Är det någon som vill dela något?</a:t>
            </a:r>
          </a:p>
          <a:p>
            <a:pPr>
              <a:lnSpc>
                <a:spcPct val="107000"/>
              </a:lnSpc>
              <a:spcAft>
                <a:spcPts val="800"/>
              </a:spcAft>
            </a:pPr>
            <a:r>
              <a:rPr lang="sv-SE" kern="100" dirty="0">
                <a:latin typeface="Lato Light" panose="020F0302020204030203" pitchFamily="34" charset="0"/>
                <a:ea typeface="Aptos" panose="020B0004020202020204" pitchFamily="34" charset="0"/>
                <a:cs typeface="Times New Roman" panose="02020603050405020304" pitchFamily="18" charset="0"/>
              </a:rPr>
              <a:t>Hur har det gått för oss i teamet?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Hur går det med Enzoway </a:t>
            </a:r>
            <a:r>
              <a:rPr lang="sv-SE" sz="1800" kern="100" dirty="0" err="1">
                <a:effectLst/>
                <a:latin typeface="Lato Light" panose="020F0302020204030203" pitchFamily="34" charset="0"/>
                <a:ea typeface="Aptos" panose="020B0004020202020204" pitchFamily="34" charset="0"/>
                <a:cs typeface="Times New Roman" panose="02020603050405020304" pitchFamily="18" charset="0"/>
              </a:rPr>
              <a:t>appen</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och slussen?</a:t>
            </a:r>
          </a:p>
        </p:txBody>
      </p:sp>
    </p:spTree>
    <p:extLst>
      <p:ext uri="{BB962C8B-B14F-4D97-AF65-F5344CB8AC3E}">
        <p14:creationId xmlns:p14="http://schemas.microsoft.com/office/powerpoint/2010/main" val="2133806001"/>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68F86-3372-E55A-948C-9CEBB3F4F196}"/>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0C049B41-15CB-3FE2-1043-2D5BE3CFAFF5}"/>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3DFC02D3-91B2-25C0-5BF5-30E3D75EDCB2}"/>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1F5A8A66-D310-0C37-8B12-7D1AF60A4CEA}"/>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5922376C-ADB6-0F54-EF49-5F731B380964}"/>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1AFAE222-95BF-5AC3-76C4-979C83CC1217}"/>
              </a:ext>
            </a:extLst>
          </p:cNvPr>
          <p:cNvPicPr>
            <a:picLocks noChangeAspect="1"/>
          </p:cNvPicPr>
          <p:nvPr/>
        </p:nvPicPr>
        <p:blipFill>
          <a:blip r:embed="rId3"/>
          <a:stretch>
            <a:fillRect/>
          </a:stretch>
        </p:blipFill>
        <p:spPr>
          <a:xfrm>
            <a:off x="586467" y="487128"/>
            <a:ext cx="11534632" cy="6370872"/>
          </a:xfrm>
          <a:prstGeom prst="rect">
            <a:avLst/>
          </a:prstGeom>
        </p:spPr>
      </p:pic>
      <p:pic>
        <p:nvPicPr>
          <p:cNvPr id="5" name="Bildobjekt 4">
            <a:extLst>
              <a:ext uri="{FF2B5EF4-FFF2-40B4-BE49-F238E27FC236}">
                <a16:creationId xmlns:a16="http://schemas.microsoft.com/office/drawing/2014/main" id="{B0A4627A-516A-1CA1-0005-995DC6A280AE}"/>
              </a:ext>
            </a:extLst>
          </p:cNvPr>
          <p:cNvPicPr>
            <a:picLocks noChangeAspect="1"/>
          </p:cNvPicPr>
          <p:nvPr/>
        </p:nvPicPr>
        <p:blipFill>
          <a:blip r:embed="rId4"/>
          <a:stretch>
            <a:fillRect/>
          </a:stretch>
        </p:blipFill>
        <p:spPr>
          <a:xfrm>
            <a:off x="10422808" y="5798950"/>
            <a:ext cx="1417443" cy="710246"/>
          </a:xfrm>
          <a:prstGeom prst="rect">
            <a:avLst/>
          </a:prstGeom>
        </p:spPr>
      </p:pic>
      <p:pic>
        <p:nvPicPr>
          <p:cNvPr id="6" name="Bildobjekt 5">
            <a:extLst>
              <a:ext uri="{FF2B5EF4-FFF2-40B4-BE49-F238E27FC236}">
                <a16:creationId xmlns:a16="http://schemas.microsoft.com/office/drawing/2014/main" id="{37CACC06-3A0E-FA19-16A4-252B74287207}"/>
              </a:ext>
            </a:extLst>
          </p:cNvPr>
          <p:cNvPicPr>
            <a:picLocks noChangeAspect="1"/>
          </p:cNvPicPr>
          <p:nvPr/>
        </p:nvPicPr>
        <p:blipFill>
          <a:blip r:embed="rId5"/>
          <a:stretch>
            <a:fillRect/>
          </a:stretch>
        </p:blipFill>
        <p:spPr>
          <a:xfrm>
            <a:off x="5236267" y="1168770"/>
            <a:ext cx="6866466" cy="4401580"/>
          </a:xfrm>
          <a:prstGeom prst="rect">
            <a:avLst/>
          </a:prstGeom>
        </p:spPr>
      </p:pic>
      <p:sp>
        <p:nvSpPr>
          <p:cNvPr id="7" name="textruta 6">
            <a:extLst>
              <a:ext uri="{FF2B5EF4-FFF2-40B4-BE49-F238E27FC236}">
                <a16:creationId xmlns:a16="http://schemas.microsoft.com/office/drawing/2014/main" id="{882907BB-CA5F-3ABB-847B-F7E294B89B10}"/>
              </a:ext>
            </a:extLst>
          </p:cNvPr>
          <p:cNvSpPr txBox="1"/>
          <p:nvPr/>
        </p:nvSpPr>
        <p:spPr>
          <a:xfrm>
            <a:off x="4993126" y="751846"/>
            <a:ext cx="2400299" cy="461665"/>
          </a:xfrm>
          <a:prstGeom prst="rect">
            <a:avLst/>
          </a:prstGeom>
          <a:noFill/>
        </p:spPr>
        <p:txBody>
          <a:bodyPr wrap="square">
            <a:spAutoFit/>
          </a:bodyPr>
          <a:lstStyle/>
          <a:p>
            <a:r>
              <a:rPr lang="sv-SE" sz="2400" b="1" dirty="0">
                <a:effectLst/>
                <a:latin typeface="Lato Light" panose="020F0302020204030203" pitchFamily="34" charset="0"/>
                <a:ea typeface="Aptos" panose="020B0004020202020204" pitchFamily="34" charset="0"/>
                <a:cs typeface="Times New Roman" panose="02020603050405020304" pitchFamily="18" charset="0"/>
              </a:rPr>
              <a:t>Modell Triangeln</a:t>
            </a:r>
            <a:endParaRPr lang="sv-SE" sz="2400" dirty="0"/>
          </a:p>
        </p:txBody>
      </p:sp>
      <p:sp>
        <p:nvSpPr>
          <p:cNvPr id="8" name="textruta 7">
            <a:extLst>
              <a:ext uri="{FF2B5EF4-FFF2-40B4-BE49-F238E27FC236}">
                <a16:creationId xmlns:a16="http://schemas.microsoft.com/office/drawing/2014/main" id="{E1F51E39-3876-41D2-5F89-167EBC6F3B15}"/>
              </a:ext>
            </a:extLst>
          </p:cNvPr>
          <p:cNvSpPr txBox="1"/>
          <p:nvPr/>
        </p:nvSpPr>
        <p:spPr>
          <a:xfrm>
            <a:off x="825884" y="1806938"/>
            <a:ext cx="5497093" cy="4826193"/>
          </a:xfrm>
          <a:prstGeom prst="rect">
            <a:avLst/>
          </a:prstGeom>
          <a:noFill/>
        </p:spPr>
        <p:txBody>
          <a:bodyPr wrap="square" rtlCol="0">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För att kunna ta oss framåt och uppåt mot företagets vision och riktning, behöver vi känna att basen är tryggad, det vill säga att vi känner oss trygga och har tillit till varandra i teamet. Jag behöver känna att jag har tillåtelse att prova, att misslyckas, och att accepteras för den jag är.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Förutsättningen är att det finns en förväntan och ett krav på prestation i en viss riktning, och detta måste harmoniera med den triangelsidans motstående hörn, dvs tillit.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Först då kan vi arbeta i rätt riktning.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Vet alla riktningen, vet vi vår uppgift och ser vi vår del i helheten?</a:t>
            </a:r>
          </a:p>
          <a:p>
            <a:endParaRPr lang="sv-SE" dirty="0"/>
          </a:p>
        </p:txBody>
      </p:sp>
    </p:spTree>
    <p:extLst>
      <p:ext uri="{BB962C8B-B14F-4D97-AF65-F5344CB8AC3E}">
        <p14:creationId xmlns:p14="http://schemas.microsoft.com/office/powerpoint/2010/main" val="3081481093"/>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24092-AED9-4626-CA75-BB52CECF8824}"/>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3D5ADECA-AFD6-6B08-32E2-738A64515385}"/>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647CBA47-C7CD-20BD-0761-93A9424C6A74}"/>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4BDC5635-6FA8-64B2-F21E-9FCE8F4F0642}"/>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55C92A59-A33A-35A2-B602-3B2A1706ACD9}"/>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A4AB6A88-6FE6-DB9A-F8A9-0FEDAC2F9415}"/>
              </a:ext>
            </a:extLst>
          </p:cNvPr>
          <p:cNvPicPr>
            <a:picLocks noChangeAspect="1"/>
          </p:cNvPicPr>
          <p:nvPr/>
        </p:nvPicPr>
        <p:blipFill>
          <a:blip r:embed="rId3"/>
          <a:stretch>
            <a:fillRect/>
          </a:stretch>
        </p:blipFill>
        <p:spPr>
          <a:xfrm>
            <a:off x="679614" y="501204"/>
            <a:ext cx="11534632" cy="6370872"/>
          </a:xfrm>
          <a:prstGeom prst="rect">
            <a:avLst/>
          </a:prstGeom>
        </p:spPr>
      </p:pic>
      <p:pic>
        <p:nvPicPr>
          <p:cNvPr id="5" name="Bildobjekt 4">
            <a:extLst>
              <a:ext uri="{FF2B5EF4-FFF2-40B4-BE49-F238E27FC236}">
                <a16:creationId xmlns:a16="http://schemas.microsoft.com/office/drawing/2014/main" id="{05A180CB-5CAA-BD1E-C231-EDF5EADE9607}"/>
              </a:ext>
            </a:extLst>
          </p:cNvPr>
          <p:cNvPicPr>
            <a:picLocks noChangeAspect="1"/>
          </p:cNvPicPr>
          <p:nvPr/>
        </p:nvPicPr>
        <p:blipFill>
          <a:blip r:embed="rId4"/>
          <a:stretch>
            <a:fillRect/>
          </a:stretch>
        </p:blipFill>
        <p:spPr>
          <a:xfrm>
            <a:off x="10422808" y="5798950"/>
            <a:ext cx="1417443" cy="710246"/>
          </a:xfrm>
          <a:prstGeom prst="rect">
            <a:avLst/>
          </a:prstGeom>
        </p:spPr>
      </p:pic>
      <p:sp>
        <p:nvSpPr>
          <p:cNvPr id="6" name="textruta 5">
            <a:extLst>
              <a:ext uri="{FF2B5EF4-FFF2-40B4-BE49-F238E27FC236}">
                <a16:creationId xmlns:a16="http://schemas.microsoft.com/office/drawing/2014/main" id="{8A50116F-8706-1578-BAC8-82D6C3E09AC7}"/>
              </a:ext>
            </a:extLst>
          </p:cNvPr>
          <p:cNvSpPr txBox="1"/>
          <p:nvPr/>
        </p:nvSpPr>
        <p:spPr>
          <a:xfrm>
            <a:off x="2214664" y="1914616"/>
            <a:ext cx="7762672" cy="3544047"/>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Vi människor står hela tiden och brottas med harmonin eller disharmonin mellan relation och prestation. Det är den enda egentliga utmaningen och friktionen på vår livsresa - om vi ska </a:t>
            </a:r>
            <a:r>
              <a:rPr lang="sv-SE" sz="1800" kern="100" dirty="0" err="1">
                <a:effectLst/>
                <a:latin typeface="Lato Light" panose="020F0302020204030203" pitchFamily="34" charset="0"/>
                <a:ea typeface="Aptos" panose="020B0004020202020204" pitchFamily="34" charset="0"/>
                <a:cs typeface="Times New Roman" panose="02020603050405020304" pitchFamily="18" charset="0"/>
              </a:rPr>
              <a:t>hårddra</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det!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För stor övervikt på prestationssidan gör att jag får svårt att släppa kontroll och vara mentalt flexibel - för många saker blir allt för viktiga för oss så vi blir överväldigade när dessa störs.</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Å andra sidan för stor övervikt på relationssidan gör att ingenting blir viktigt!</a:t>
            </a:r>
          </a:p>
          <a:p>
            <a:pPr>
              <a:lnSpc>
                <a:spcPct val="107000"/>
              </a:lnSpc>
              <a:spcAft>
                <a:spcPts val="800"/>
              </a:spcAft>
            </a:pPr>
            <a:endParaRPr lang="sv-SE" kern="100" dirty="0">
              <a:latin typeface="Lato Light" panose="020F0302020204030203"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2043506"/>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B1026-F85B-8901-5A38-05CF77D40444}"/>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3542F471-8C88-5C59-E767-91DB87B0853E}"/>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44C40CA2-FD8D-F90D-55C8-87031B384E1B}"/>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891655AB-5897-EF0F-74CB-EFDBE525584B}"/>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44718EE0-92FE-DCA4-CB82-AC688438E4C2}"/>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9D2F95C6-D01E-04D4-A861-DAF4E0A26C12}"/>
              </a:ext>
            </a:extLst>
          </p:cNvPr>
          <p:cNvPicPr>
            <a:picLocks noChangeAspect="1"/>
          </p:cNvPicPr>
          <p:nvPr/>
        </p:nvPicPr>
        <p:blipFill>
          <a:blip r:embed="rId3"/>
          <a:stretch>
            <a:fillRect/>
          </a:stretch>
        </p:blipFill>
        <p:spPr>
          <a:xfrm>
            <a:off x="657368" y="487128"/>
            <a:ext cx="11534632" cy="6370872"/>
          </a:xfrm>
          <a:prstGeom prst="rect">
            <a:avLst/>
          </a:prstGeom>
        </p:spPr>
      </p:pic>
      <p:pic>
        <p:nvPicPr>
          <p:cNvPr id="5" name="Bildobjekt 4">
            <a:extLst>
              <a:ext uri="{FF2B5EF4-FFF2-40B4-BE49-F238E27FC236}">
                <a16:creationId xmlns:a16="http://schemas.microsoft.com/office/drawing/2014/main" id="{3F4DE290-2505-6FF7-ED49-F87D7AB081E1}"/>
              </a:ext>
            </a:extLst>
          </p:cNvPr>
          <p:cNvPicPr>
            <a:picLocks noChangeAspect="1"/>
          </p:cNvPicPr>
          <p:nvPr/>
        </p:nvPicPr>
        <p:blipFill>
          <a:blip r:embed="rId4"/>
          <a:stretch>
            <a:fillRect/>
          </a:stretch>
        </p:blipFill>
        <p:spPr>
          <a:xfrm>
            <a:off x="10422808" y="5798950"/>
            <a:ext cx="1417443" cy="710246"/>
          </a:xfrm>
          <a:prstGeom prst="rect">
            <a:avLst/>
          </a:prstGeom>
        </p:spPr>
      </p:pic>
      <p:sp>
        <p:nvSpPr>
          <p:cNvPr id="9" name="textruta 8">
            <a:extLst>
              <a:ext uri="{FF2B5EF4-FFF2-40B4-BE49-F238E27FC236}">
                <a16:creationId xmlns:a16="http://schemas.microsoft.com/office/drawing/2014/main" id="{A7CF3A7A-415C-B162-F434-04A0FC9667A4}"/>
              </a:ext>
            </a:extLst>
          </p:cNvPr>
          <p:cNvSpPr txBox="1"/>
          <p:nvPr/>
        </p:nvSpPr>
        <p:spPr>
          <a:xfrm>
            <a:off x="1286189" y="2471895"/>
            <a:ext cx="6899321" cy="2895335"/>
          </a:xfrm>
          <a:prstGeom prst="rect">
            <a:avLst/>
          </a:prstGeom>
          <a:noFill/>
        </p:spPr>
        <p:txBody>
          <a:bodyPr wrap="square">
            <a:spAutoFit/>
          </a:bodyPr>
          <a:lstStyle/>
          <a:p>
            <a:pPr marL="285750" indent="-285750">
              <a:buFont typeface="Arial" panose="020B0604020202020204" pitchFamily="34" charset="0"/>
              <a:buChar char="•"/>
            </a:pPr>
            <a:r>
              <a:rPr lang="sv-SE" dirty="0">
                <a:latin typeface="Lato Light" panose="020F0302020204030203" pitchFamily="34" charset="0"/>
              </a:rPr>
              <a:t>Titta på Triangel filmen</a:t>
            </a:r>
          </a:p>
          <a:p>
            <a:br>
              <a:rPr lang="sv-SE" dirty="0">
                <a:latin typeface="Lato Light" panose="020F0302020204030203" pitchFamily="34" charset="0"/>
              </a:rPr>
            </a:br>
            <a:endParaRPr lang="sv-SE" dirty="0">
              <a:latin typeface="Lato Light" panose="020F0302020204030203" pitchFamily="34" charset="0"/>
            </a:endParaRPr>
          </a:p>
          <a:p>
            <a:pPr marL="285750" indent="-285750">
              <a:buFont typeface="Arial" panose="020B0604020202020204" pitchFamily="34" charset="0"/>
              <a:buChar char="•"/>
            </a:pPr>
            <a:r>
              <a:rPr lang="sv-SE" dirty="0">
                <a:latin typeface="Lato Light" panose="020F0302020204030203" pitchFamily="34" charset="0"/>
              </a:rPr>
              <a:t>Jobba antingen 2 och 2 eller individuellt och fyll i avsnittet om Triangeln</a:t>
            </a:r>
          </a:p>
          <a:p>
            <a:pPr marL="285750" indent="-285750">
              <a:buFont typeface="Arial" panose="020B0604020202020204" pitchFamily="34" charset="0"/>
              <a:buChar char="•"/>
            </a:pPr>
            <a:endParaRPr lang="sv-SE" dirty="0">
              <a:latin typeface="Lato Light" panose="020F0302020204030203" pitchFamily="34" charset="0"/>
            </a:endParaRPr>
          </a:p>
          <a:p>
            <a:pPr marL="285750" indent="-285750">
              <a:buFont typeface="Arial" panose="020B0604020202020204" pitchFamily="34" charset="0"/>
              <a:buChar char="•"/>
            </a:pPr>
            <a:r>
              <a:rPr lang="sv-SE" dirty="0">
                <a:latin typeface="Lato Light" panose="020F0302020204030203" pitchFamily="34" charset="0"/>
              </a:rPr>
              <a:t>Diskutera några minuter 2 och 2</a:t>
            </a:r>
          </a:p>
          <a:p>
            <a:pPr marL="285750" indent="-285750">
              <a:buFont typeface="Arial" panose="020B0604020202020204" pitchFamily="34" charset="0"/>
              <a:buChar char="•"/>
            </a:pPr>
            <a:endParaRPr lang="sv-SE" dirty="0">
              <a:latin typeface="Lato Light" panose="020F0302020204030203" pitchFamily="34" charset="0"/>
            </a:endParaRPr>
          </a:p>
          <a:p>
            <a:pPr marL="285750" indent="-285750">
              <a:buFont typeface="Arial" panose="020B0604020202020204" pitchFamily="34" charset="0"/>
              <a:buChar char="•"/>
            </a:pPr>
            <a:r>
              <a:rPr lang="sv-SE" dirty="0">
                <a:latin typeface="Lato Light" panose="020F0302020204030203" pitchFamily="34" charset="0"/>
              </a:rPr>
              <a:t>Därefter, dela era tankar i hela teamet</a:t>
            </a:r>
          </a:p>
          <a:p>
            <a:pPr>
              <a:lnSpc>
                <a:spcPct val="107000"/>
              </a:lnSpc>
              <a:spcAft>
                <a:spcPts val="800"/>
              </a:spcAft>
            </a:pPr>
            <a:r>
              <a:rPr lang="sv-SE" sz="1800" kern="100" dirty="0">
                <a:solidFill>
                  <a:srgbClr val="000000"/>
                </a:solidFill>
                <a:effectLst/>
                <a:latin typeface="Lato Light" panose="020F0302020204030203" pitchFamily="34" charset="0"/>
                <a:ea typeface="Times New Roman" panose="02020603050405020304" pitchFamily="18" charset="0"/>
                <a:cs typeface="Calibri" panose="020F0502020204030204" pitchFamily="34" charset="0"/>
              </a:rPr>
              <a:t> </a:t>
            </a: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p:txBody>
      </p:sp>
      <p:pic>
        <p:nvPicPr>
          <p:cNvPr id="11" name="Bildobjekt 10">
            <a:extLst>
              <a:ext uri="{FF2B5EF4-FFF2-40B4-BE49-F238E27FC236}">
                <a16:creationId xmlns:a16="http://schemas.microsoft.com/office/drawing/2014/main" id="{8149E8E0-3111-1A73-B1A3-AEC05E733F4D}"/>
              </a:ext>
            </a:extLst>
          </p:cNvPr>
          <p:cNvPicPr>
            <a:picLocks noChangeAspect="1"/>
          </p:cNvPicPr>
          <p:nvPr/>
        </p:nvPicPr>
        <p:blipFill>
          <a:blip r:embed="rId5"/>
          <a:stretch>
            <a:fillRect/>
          </a:stretch>
        </p:blipFill>
        <p:spPr>
          <a:xfrm>
            <a:off x="8185510" y="478027"/>
            <a:ext cx="3433764" cy="4064790"/>
          </a:xfrm>
          <a:prstGeom prst="rect">
            <a:avLst/>
          </a:prstGeom>
        </p:spPr>
      </p:pic>
    </p:spTree>
    <p:extLst>
      <p:ext uri="{BB962C8B-B14F-4D97-AF65-F5344CB8AC3E}">
        <p14:creationId xmlns:p14="http://schemas.microsoft.com/office/powerpoint/2010/main" val="2469760619"/>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dell_triangeln_23mars (360p)">
            <a:hlinkClick r:id="" action="ppaction://media"/>
            <a:extLst>
              <a:ext uri="{FF2B5EF4-FFF2-40B4-BE49-F238E27FC236}">
                <a16:creationId xmlns:a16="http://schemas.microsoft.com/office/drawing/2014/main" id="{9382867D-0157-7128-3DA0-1ACE98A9A40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14409" y="247209"/>
            <a:ext cx="7394625" cy="6021637"/>
          </a:xfrm>
          <a:prstGeom prst="rect">
            <a:avLst/>
          </a:prstGeom>
        </p:spPr>
      </p:pic>
    </p:spTree>
    <p:extLst>
      <p:ext uri="{BB962C8B-B14F-4D97-AF65-F5344CB8AC3E}">
        <p14:creationId xmlns:p14="http://schemas.microsoft.com/office/powerpoint/2010/main" val="29901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7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2B1B2-23BB-9A4C-629F-8682A1047CBE}"/>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1BA1DC90-77DF-7056-0FD9-9ACFB8FAA781}"/>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37A17744-20C3-7816-58EC-B9A5CFEC1A86}"/>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4144A134-25D9-D814-3D08-08D0283D6E0E}"/>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9023D0E5-D4B7-DF02-3CE7-836E8CDC047D}"/>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78439878-989A-3970-5618-394B30E79273}"/>
              </a:ext>
            </a:extLst>
          </p:cNvPr>
          <p:cNvPicPr>
            <a:picLocks noChangeAspect="1"/>
          </p:cNvPicPr>
          <p:nvPr/>
        </p:nvPicPr>
        <p:blipFill>
          <a:blip r:embed="rId3"/>
          <a:stretch>
            <a:fillRect/>
          </a:stretch>
        </p:blipFill>
        <p:spPr>
          <a:xfrm>
            <a:off x="679614" y="501204"/>
            <a:ext cx="11534632" cy="6370872"/>
          </a:xfrm>
          <a:prstGeom prst="rect">
            <a:avLst/>
          </a:prstGeom>
        </p:spPr>
      </p:pic>
      <p:pic>
        <p:nvPicPr>
          <p:cNvPr id="5" name="Bildobjekt 4">
            <a:extLst>
              <a:ext uri="{FF2B5EF4-FFF2-40B4-BE49-F238E27FC236}">
                <a16:creationId xmlns:a16="http://schemas.microsoft.com/office/drawing/2014/main" id="{3CE4C747-6025-7DA3-8F3E-F48AD67B7047}"/>
              </a:ext>
            </a:extLst>
          </p:cNvPr>
          <p:cNvPicPr>
            <a:picLocks noChangeAspect="1"/>
          </p:cNvPicPr>
          <p:nvPr/>
        </p:nvPicPr>
        <p:blipFill>
          <a:blip r:embed="rId4"/>
          <a:stretch>
            <a:fillRect/>
          </a:stretch>
        </p:blipFill>
        <p:spPr>
          <a:xfrm>
            <a:off x="10422808" y="5798950"/>
            <a:ext cx="1417443" cy="710246"/>
          </a:xfrm>
          <a:prstGeom prst="rect">
            <a:avLst/>
          </a:prstGeom>
        </p:spPr>
      </p:pic>
      <p:sp>
        <p:nvSpPr>
          <p:cNvPr id="6" name="textruta 5">
            <a:extLst>
              <a:ext uri="{FF2B5EF4-FFF2-40B4-BE49-F238E27FC236}">
                <a16:creationId xmlns:a16="http://schemas.microsoft.com/office/drawing/2014/main" id="{6F2F861D-0514-8C70-C701-DA8F601C7F78}"/>
              </a:ext>
            </a:extLst>
          </p:cNvPr>
          <p:cNvSpPr txBox="1"/>
          <p:nvPr/>
        </p:nvSpPr>
        <p:spPr>
          <a:xfrm>
            <a:off x="2566379" y="2525380"/>
            <a:ext cx="5629882" cy="195963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specifikt innebär tillit för mig / oss?</a:t>
            </a:r>
          </a:p>
          <a:p>
            <a:pPr marL="285750" indent="-28575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specifikt innebär trygghet för mig / oss?</a:t>
            </a:r>
          </a:p>
          <a:p>
            <a:pPr marL="285750" indent="-28575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Vad specifikt innebär tillåtelse för mig / oss?</a:t>
            </a:r>
          </a:p>
          <a:p>
            <a:pPr marL="285750" indent="-28575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specifikt innebär en god prestation för mig / oss?</a:t>
            </a:r>
          </a:p>
          <a:p>
            <a:pPr>
              <a:lnSpc>
                <a:spcPct val="107000"/>
              </a:lnSpc>
              <a:spcAft>
                <a:spcPts val="800"/>
              </a:spcAft>
            </a:pPr>
            <a:endParaRPr lang="sv-SE" kern="100" dirty="0">
              <a:latin typeface="Lato Light" panose="020F0302020204030203" pitchFamily="34" charset="0"/>
              <a:ea typeface="Aptos" panose="020B0004020202020204" pitchFamily="34" charset="0"/>
              <a:cs typeface="Times New Roman" panose="02020603050405020304" pitchFamily="18" charset="0"/>
            </a:endParaRPr>
          </a:p>
        </p:txBody>
      </p:sp>
      <p:pic>
        <p:nvPicPr>
          <p:cNvPr id="7" name="Bildobjekt 6">
            <a:extLst>
              <a:ext uri="{FF2B5EF4-FFF2-40B4-BE49-F238E27FC236}">
                <a16:creationId xmlns:a16="http://schemas.microsoft.com/office/drawing/2014/main" id="{2255DB97-2D76-F4CA-F67D-646ECFDBD6AD}"/>
              </a:ext>
            </a:extLst>
          </p:cNvPr>
          <p:cNvPicPr>
            <a:picLocks noChangeAspect="1"/>
          </p:cNvPicPr>
          <p:nvPr/>
        </p:nvPicPr>
        <p:blipFill>
          <a:blip r:embed="rId5"/>
          <a:stretch>
            <a:fillRect/>
          </a:stretch>
        </p:blipFill>
        <p:spPr>
          <a:xfrm>
            <a:off x="8196261" y="423212"/>
            <a:ext cx="3590855" cy="2286198"/>
          </a:xfrm>
          <a:prstGeom prst="rect">
            <a:avLst/>
          </a:prstGeom>
        </p:spPr>
      </p:pic>
    </p:spTree>
    <p:extLst>
      <p:ext uri="{BB962C8B-B14F-4D97-AF65-F5344CB8AC3E}">
        <p14:creationId xmlns:p14="http://schemas.microsoft.com/office/powerpoint/2010/main" val="2525596764"/>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5E579-BF6C-DF83-BD4C-3F2CDABBDF78}"/>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63CB7C18-055A-4983-D3C3-B01028AF1D91}"/>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02046BE9-765A-F8B5-2935-EE48D6369782}"/>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DDCEC81B-04FD-2E4C-16D3-4DD9DC869D49}"/>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46D7B436-6490-1934-2384-29FEE0180095}"/>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B0C00ECF-45A4-04B6-393B-45112CA57E4F}"/>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4CE25DF0-9BE2-3273-25F6-C2A51FFE3636}"/>
              </a:ext>
            </a:extLst>
          </p:cNvPr>
          <p:cNvPicPr>
            <a:picLocks noChangeAspect="1"/>
          </p:cNvPicPr>
          <p:nvPr/>
        </p:nvPicPr>
        <p:blipFill>
          <a:blip r:embed="rId4"/>
          <a:stretch>
            <a:fillRect/>
          </a:stretch>
        </p:blipFill>
        <p:spPr>
          <a:xfrm>
            <a:off x="10422808" y="5798950"/>
            <a:ext cx="1417443" cy="710246"/>
          </a:xfrm>
          <a:prstGeom prst="rect">
            <a:avLst/>
          </a:prstGeom>
        </p:spPr>
      </p:pic>
      <p:sp>
        <p:nvSpPr>
          <p:cNvPr id="6" name="textruta 5">
            <a:extLst>
              <a:ext uri="{FF2B5EF4-FFF2-40B4-BE49-F238E27FC236}">
                <a16:creationId xmlns:a16="http://schemas.microsoft.com/office/drawing/2014/main" id="{864A720F-1CE7-1186-D07F-3EABC9E9B918}"/>
              </a:ext>
            </a:extLst>
          </p:cNvPr>
          <p:cNvSpPr txBox="1"/>
          <p:nvPr/>
        </p:nvSpPr>
        <p:spPr>
          <a:xfrm>
            <a:off x="2107457" y="1446448"/>
            <a:ext cx="3735422" cy="952056"/>
          </a:xfrm>
          <a:prstGeom prst="rect">
            <a:avLst/>
          </a:prstGeom>
          <a:noFill/>
        </p:spPr>
        <p:txBody>
          <a:bodyPr wrap="square">
            <a:spAutoFit/>
          </a:bodyPr>
          <a:lstStyle/>
          <a:p>
            <a:pPr>
              <a:lnSpc>
                <a:spcPct val="107000"/>
              </a:lnSpc>
              <a:spcAft>
                <a:spcPts val="800"/>
              </a:spcAft>
            </a:pPr>
            <a:r>
              <a:rPr lang="sv-SE" sz="2400" b="1" kern="100" dirty="0">
                <a:effectLst/>
                <a:latin typeface="Lato Light" panose="020F0302020204030203" pitchFamily="34" charset="0"/>
                <a:ea typeface="Aptos" panose="020B0004020202020204" pitchFamily="34" charset="0"/>
                <a:cs typeface="Times New Roman" panose="02020603050405020304" pitchFamily="18" charset="0"/>
              </a:rPr>
              <a:t>Företagets </a:t>
            </a:r>
            <a:r>
              <a:rPr lang="sv-SE" sz="2400" b="1" kern="100" dirty="0">
                <a:latin typeface="Lato Light" panose="020F0302020204030203" pitchFamily="34" charset="0"/>
                <a:ea typeface="Aptos" panose="020B0004020202020204" pitchFamily="34" charset="0"/>
                <a:cs typeface="Times New Roman" panose="02020603050405020304" pitchFamily="18" charset="0"/>
              </a:rPr>
              <a:t>v</a:t>
            </a:r>
            <a:r>
              <a:rPr lang="sv-SE" sz="2400" b="1" kern="100" dirty="0">
                <a:effectLst/>
                <a:latin typeface="Lato Light" panose="020F0302020204030203" pitchFamily="34" charset="0"/>
                <a:ea typeface="Aptos" panose="020B0004020202020204" pitchFamily="34" charset="0"/>
                <a:cs typeface="Times New Roman" panose="02020603050405020304" pitchFamily="18" charset="0"/>
              </a:rPr>
              <a:t>ision/riktning:</a:t>
            </a:r>
          </a:p>
          <a:p>
            <a:pPr>
              <a:lnSpc>
                <a:spcPct val="107000"/>
              </a:lnSpc>
              <a:spcAft>
                <a:spcPts val="800"/>
              </a:spcAft>
            </a:pPr>
            <a:r>
              <a:rPr lang="sv-SE" sz="2400" b="1" kern="100" dirty="0">
                <a:solidFill>
                  <a:srgbClr val="000000"/>
                </a:solidFill>
                <a:effectLst/>
                <a:latin typeface="Lato Light" panose="020F0302020204030203" pitchFamily="34" charset="0"/>
                <a:ea typeface="Times New Roman" panose="02020603050405020304" pitchFamily="18" charset="0"/>
                <a:cs typeface="Calibri" panose="020F0502020204030204" pitchFamily="34" charset="0"/>
              </a:rPr>
              <a:t> </a:t>
            </a:r>
            <a:endParaRPr lang="sv-SE" sz="2400" b="1" kern="100" dirty="0">
              <a:effectLst/>
              <a:latin typeface="Lato Light" panose="020F0302020204030203" pitchFamily="34" charset="0"/>
              <a:ea typeface="Aptos" panose="020B000402020202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E3ADFCB1-D37E-6D97-1A03-12EF325A9128}"/>
              </a:ext>
            </a:extLst>
          </p:cNvPr>
          <p:cNvSpPr txBox="1"/>
          <p:nvPr/>
        </p:nvSpPr>
        <p:spPr>
          <a:xfrm>
            <a:off x="2104012" y="2021646"/>
            <a:ext cx="8434286" cy="3042500"/>
          </a:xfrm>
          <a:prstGeom prst="rect">
            <a:avLst/>
          </a:prstGeom>
          <a:noFill/>
        </p:spPr>
        <p:txBody>
          <a:bodyPr wrap="square">
            <a:spAutoFit/>
          </a:bodyPr>
          <a:lstStyle/>
          <a:p>
            <a:pPr>
              <a:lnSpc>
                <a:spcPct val="107000"/>
              </a:lnSpc>
              <a:spcAft>
                <a:spcPts val="800"/>
              </a:spcAft>
            </a:pPr>
            <a:endParaRPr lang="sv-SE" kern="100" dirty="0">
              <a:latin typeface="Lato Light" panose="020F0302020204030203"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Reflektera 2 och 2  efter att chefen har förmedlat Företagets vision/riktning.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Är detta nytt för oss eller hade vi redan koll på detta?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är </a:t>
            </a:r>
            <a:r>
              <a:rPr lang="sv-SE" kern="100" dirty="0">
                <a:latin typeface="Lato Light" panose="020F0302020204030203" pitchFamily="34" charset="0"/>
                <a:ea typeface="Aptos" panose="020B0004020202020204" pitchFamily="34" charset="0"/>
                <a:cs typeface="Times New Roman" panose="02020603050405020304" pitchFamily="18" charset="0"/>
              </a:rPr>
              <a:t>vår</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upplevelse när vi hör Företagets vision?</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tänker vi kring Enzoway Metodens Modell Triangeln?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skulle behöva ske, med ett litet, litet steg, för att ni skulle känna att basen är tryggad och ni skulle kunna gå mer i riktning mot företagets vision?</a:t>
            </a:r>
          </a:p>
        </p:txBody>
      </p:sp>
    </p:spTree>
    <p:extLst>
      <p:ext uri="{BB962C8B-B14F-4D97-AF65-F5344CB8AC3E}">
        <p14:creationId xmlns:p14="http://schemas.microsoft.com/office/powerpoint/2010/main" val="3598342908"/>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5B6A5-073A-44B4-FB53-6FFD37223411}"/>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B004AF53-5357-951D-3E4C-00780A7A7442}"/>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844132DC-D455-BFE4-B05E-A8279A37F7C5}"/>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C66AFB8B-248E-D666-BB1B-1E74F6BD1ED8}"/>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A89DA7BA-DB53-121B-5BC0-38EC9E18F2D1}"/>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F8C0DED5-9B49-9A7D-835B-300474C9F555}"/>
              </a:ext>
            </a:extLst>
          </p:cNvPr>
          <p:cNvPicPr>
            <a:picLocks noChangeAspect="1"/>
          </p:cNvPicPr>
          <p:nvPr/>
        </p:nvPicPr>
        <p:blipFill>
          <a:blip r:embed="rId3"/>
          <a:stretch>
            <a:fillRect/>
          </a:stretch>
        </p:blipFill>
        <p:spPr>
          <a:xfrm>
            <a:off x="657368" y="423212"/>
            <a:ext cx="11534632" cy="6370872"/>
          </a:xfrm>
          <a:prstGeom prst="rect">
            <a:avLst/>
          </a:prstGeom>
        </p:spPr>
      </p:pic>
      <p:pic>
        <p:nvPicPr>
          <p:cNvPr id="5" name="Bildobjekt 4">
            <a:extLst>
              <a:ext uri="{FF2B5EF4-FFF2-40B4-BE49-F238E27FC236}">
                <a16:creationId xmlns:a16="http://schemas.microsoft.com/office/drawing/2014/main" id="{3A7B0004-C80D-D6A5-9FBB-4D3A96622634}"/>
              </a:ext>
            </a:extLst>
          </p:cNvPr>
          <p:cNvPicPr>
            <a:picLocks noChangeAspect="1"/>
          </p:cNvPicPr>
          <p:nvPr/>
        </p:nvPicPr>
        <p:blipFill>
          <a:blip r:embed="rId4"/>
          <a:stretch>
            <a:fillRect/>
          </a:stretch>
        </p:blipFill>
        <p:spPr>
          <a:xfrm>
            <a:off x="10422808" y="5798950"/>
            <a:ext cx="1417443" cy="710246"/>
          </a:xfrm>
          <a:prstGeom prst="rect">
            <a:avLst/>
          </a:prstGeom>
        </p:spPr>
      </p:pic>
      <p:sp>
        <p:nvSpPr>
          <p:cNvPr id="6" name="textruta 5">
            <a:extLst>
              <a:ext uri="{FF2B5EF4-FFF2-40B4-BE49-F238E27FC236}">
                <a16:creationId xmlns:a16="http://schemas.microsoft.com/office/drawing/2014/main" id="{6651D775-021D-45F1-00D6-80327D2AF2CA}"/>
              </a:ext>
            </a:extLst>
          </p:cNvPr>
          <p:cNvSpPr txBox="1"/>
          <p:nvPr/>
        </p:nvSpPr>
        <p:spPr>
          <a:xfrm>
            <a:off x="2241212" y="1386525"/>
            <a:ext cx="7709575" cy="4084949"/>
          </a:xfrm>
          <a:prstGeom prst="rect">
            <a:avLst/>
          </a:prstGeom>
          <a:noFill/>
        </p:spPr>
        <p:txBody>
          <a:bodyPr wrap="square">
            <a:spAutoFit/>
          </a:bodyPr>
          <a:lstStyle/>
          <a:p>
            <a:pPr>
              <a:lnSpc>
                <a:spcPct val="107000"/>
              </a:lnSpc>
              <a:spcAft>
                <a:spcPts val="800"/>
              </a:spcAft>
            </a:pPr>
            <a:r>
              <a:rPr lang="sv-SE" b="1" kern="100" dirty="0">
                <a:latin typeface="Lato Light" panose="020F0302020204030203" pitchFamily="34" charset="0"/>
                <a:ea typeface="Aptos" panose="020B0004020202020204" pitchFamily="34" charset="0"/>
                <a:cs typeface="Times New Roman" panose="02020603050405020304" pitchFamily="18" charset="0"/>
              </a:rPr>
              <a:t>Uppgift</a:t>
            </a: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 att göra till nästa gång vi ses: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Reflektera över vad jag själv kan bidra med till teamet för att skapa mer av tillit och trygghet, vad är min del i det hela? Hur bidrar </a:t>
            </a:r>
            <a:r>
              <a:rPr lang="sv-SE" kern="100" dirty="0">
                <a:latin typeface="Lato Light" panose="020F0302020204030203" pitchFamily="34" charset="0"/>
                <a:ea typeface="Aptos" panose="020B0004020202020204" pitchFamily="34" charset="0"/>
                <a:cs typeface="Times New Roman" panose="02020603050405020304" pitchFamily="18" charset="0"/>
              </a:rPr>
              <a:t>jag</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till det lilla steget?</a:t>
            </a:r>
          </a:p>
          <a:p>
            <a:pPr>
              <a:lnSpc>
                <a:spcPct val="107000"/>
              </a:lnSpc>
              <a:spcAft>
                <a:spcPts val="800"/>
              </a:spcAft>
            </a:pP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kan min förståelse för Triangeln innebära för mig privat?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Hur ser det ut hemma med harmonin mellan prestation och trygghet?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skulle </a:t>
            </a:r>
            <a:r>
              <a:rPr lang="sv-SE" kern="100" dirty="0">
                <a:latin typeface="Lato Light" panose="020F0302020204030203" pitchFamily="34" charset="0"/>
                <a:ea typeface="Aptos" panose="020B0004020202020204" pitchFamily="34" charset="0"/>
                <a:cs typeface="Times New Roman" panose="02020603050405020304" pitchFamily="18" charset="0"/>
              </a:rPr>
              <a:t>jag</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kunna bidra med för att skapa mer av tillit?</a:t>
            </a:r>
          </a:p>
          <a:p>
            <a:pPr>
              <a:lnSpc>
                <a:spcPct val="107000"/>
              </a:lnSpc>
              <a:spcAft>
                <a:spcPts val="800"/>
              </a:spcAft>
            </a:pPr>
            <a:r>
              <a:rPr lang="sv-SE" kern="100" dirty="0">
                <a:latin typeface="Lato Light" panose="020F0302020204030203" pitchFamily="34" charset="0"/>
                <a:ea typeface="Aptos" panose="020B0004020202020204" pitchFamily="34" charset="0"/>
                <a:cs typeface="Times New Roman" panose="02020603050405020304" pitchFamily="18" charset="0"/>
              </a:rPr>
              <a:t>Läs Novellen</a:t>
            </a: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a:t>
            </a:r>
            <a:endParaRPr lang="sv-SE" kern="100" dirty="0">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2000" b="1" kern="100" dirty="0">
                <a:effectLst/>
                <a:latin typeface="Lato Light" panose="020F0302020204030203" pitchFamily="34" charset="0"/>
                <a:ea typeface="Aptos" panose="020B0004020202020204" pitchFamily="34" charset="0"/>
                <a:cs typeface="Times New Roman" panose="02020603050405020304" pitchFamily="18" charset="0"/>
              </a:rPr>
              <a:t>Referenserfarenhet:</a:t>
            </a:r>
            <a:endParaRPr lang="sv-SE" sz="1800" b="1"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2000" kern="100" dirty="0">
                <a:effectLst/>
                <a:latin typeface="Lato Light" panose="020F0302020204030203" pitchFamily="34" charset="0"/>
                <a:ea typeface="Aptos" panose="020B0004020202020204" pitchFamily="34" charset="0"/>
                <a:cs typeface="Times New Roman" panose="02020603050405020304" pitchFamily="18" charset="0"/>
              </a:rPr>
              <a:t>Skriv några rader om din upplevelse och hur det gått</a:t>
            </a:r>
          </a:p>
        </p:txBody>
      </p:sp>
      <p:pic>
        <p:nvPicPr>
          <p:cNvPr id="7" name="Bildobjekt 6">
            <a:extLst>
              <a:ext uri="{FF2B5EF4-FFF2-40B4-BE49-F238E27FC236}">
                <a16:creationId xmlns:a16="http://schemas.microsoft.com/office/drawing/2014/main" id="{41007EDF-3774-4C30-4780-4491F784CEA4}"/>
              </a:ext>
            </a:extLst>
          </p:cNvPr>
          <p:cNvPicPr>
            <a:picLocks noChangeAspect="1"/>
          </p:cNvPicPr>
          <p:nvPr/>
        </p:nvPicPr>
        <p:blipFill>
          <a:blip r:embed="rId5"/>
          <a:stretch>
            <a:fillRect/>
          </a:stretch>
        </p:blipFill>
        <p:spPr>
          <a:xfrm>
            <a:off x="10309697" y="662786"/>
            <a:ext cx="1882303" cy="1386960"/>
          </a:xfrm>
          <a:prstGeom prst="rect">
            <a:avLst/>
          </a:prstGeom>
        </p:spPr>
      </p:pic>
    </p:spTree>
    <p:extLst>
      <p:ext uri="{BB962C8B-B14F-4D97-AF65-F5344CB8AC3E}">
        <p14:creationId xmlns:p14="http://schemas.microsoft.com/office/powerpoint/2010/main" val="3459092539"/>
      </p:ext>
    </p:extLst>
  </p:cSld>
  <p:clrMapOvr>
    <a:masterClrMapping/>
  </p:clrMapOvr>
  <p:transition spd="med">
    <p:wipe/>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6523</TotalTime>
  <Words>521</Words>
  <Application>Microsoft Office PowerPoint</Application>
  <PresentationFormat>Bredbild</PresentationFormat>
  <Paragraphs>44</Paragraphs>
  <Slides>9</Slides>
  <Notes>0</Notes>
  <HiddenSlides>0</HiddenSlides>
  <MMClips>1</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Aptos</vt:lpstr>
      <vt:lpstr>Aptos Display</vt:lpstr>
      <vt:lpstr>Arial</vt:lpstr>
      <vt:lpstr>Lato</vt:lpstr>
      <vt:lpstr>Lato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carina</dc:creator>
  <cp:lastModifiedBy>carina</cp:lastModifiedBy>
  <cp:revision>39</cp:revision>
  <dcterms:created xsi:type="dcterms:W3CDTF">2024-08-08T09:16:46Z</dcterms:created>
  <dcterms:modified xsi:type="dcterms:W3CDTF">2025-03-05T15:08:17Z</dcterms:modified>
</cp:coreProperties>
</file>