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666" r:id="rId2"/>
    <p:sldId id="824" r:id="rId3"/>
    <p:sldId id="825" r:id="rId4"/>
    <p:sldId id="826" r:id="rId5"/>
    <p:sldId id="827" r:id="rId6"/>
    <p:sldId id="828" r:id="rId7"/>
    <p:sldId id="829" r:id="rId8"/>
    <p:sldId id="830" r:id="rId9"/>
    <p:sldId id="736" r:id="rId10"/>
    <p:sldId id="831" r:id="rId11"/>
    <p:sldId id="832" r:id="rId12"/>
    <p:sldId id="833" r:id="rId1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94660"/>
  </p:normalViewPr>
  <p:slideViewPr>
    <p:cSldViewPr snapToGrid="0">
      <p:cViewPr varScale="1">
        <p:scale>
          <a:sx n="79" d="100"/>
          <a:sy n="79" d="100"/>
        </p:scale>
        <p:origin x="994"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B0F125F-8DDC-9708-8E06-FA9A86AC29AA}"/>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E5DBF235-6A7F-F58F-C933-D99FC43699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ED442BC9-FFD3-6414-ED2C-88A009639EA1}"/>
              </a:ext>
            </a:extLst>
          </p:cNvPr>
          <p:cNvSpPr>
            <a:spLocks noGrp="1"/>
          </p:cNvSpPr>
          <p:nvPr>
            <p:ph type="dt" sz="half" idx="10"/>
          </p:nvPr>
        </p:nvSpPr>
        <p:spPr/>
        <p:txBody>
          <a:bodyPr/>
          <a:lstStyle/>
          <a:p>
            <a:fld id="{592BB935-6E0B-4887-8822-83B8112035DB}" type="datetimeFigureOut">
              <a:rPr lang="sv-SE" smtClean="0"/>
              <a:t>2025-03-12</a:t>
            </a:fld>
            <a:endParaRPr lang="sv-SE"/>
          </a:p>
        </p:txBody>
      </p:sp>
      <p:sp>
        <p:nvSpPr>
          <p:cNvPr id="5" name="Platshållare för sidfot 4">
            <a:extLst>
              <a:ext uri="{FF2B5EF4-FFF2-40B4-BE49-F238E27FC236}">
                <a16:creationId xmlns:a16="http://schemas.microsoft.com/office/drawing/2014/main" id="{90A32E19-CD08-551D-1571-A93C2C85973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2CEEF86-B026-EF0E-57D6-6E8FC95A465B}"/>
              </a:ext>
            </a:extLst>
          </p:cNvPr>
          <p:cNvSpPr>
            <a:spLocks noGrp="1"/>
          </p:cNvSpPr>
          <p:nvPr>
            <p:ph type="sldNum" sz="quarter" idx="12"/>
          </p:nvPr>
        </p:nvSpPr>
        <p:spPr/>
        <p:txBody>
          <a:bodyPr/>
          <a:lstStyle/>
          <a:p>
            <a:fld id="{0B118544-7CAF-47F0-A88C-5E84F99D29DD}" type="slidenum">
              <a:rPr lang="sv-SE" smtClean="0"/>
              <a:t>‹#›</a:t>
            </a:fld>
            <a:endParaRPr lang="sv-SE"/>
          </a:p>
        </p:txBody>
      </p:sp>
    </p:spTree>
    <p:extLst>
      <p:ext uri="{BB962C8B-B14F-4D97-AF65-F5344CB8AC3E}">
        <p14:creationId xmlns:p14="http://schemas.microsoft.com/office/powerpoint/2010/main" val="2800095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D9F625-2303-7367-F3EB-E0C4B06ADDAF}"/>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5BBEC15B-8187-FE27-01B7-949561ADC8DE}"/>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2EEB2DC-3DF6-1DA2-EC3B-4B712AE53DCA}"/>
              </a:ext>
            </a:extLst>
          </p:cNvPr>
          <p:cNvSpPr>
            <a:spLocks noGrp="1"/>
          </p:cNvSpPr>
          <p:nvPr>
            <p:ph type="dt" sz="half" idx="10"/>
          </p:nvPr>
        </p:nvSpPr>
        <p:spPr/>
        <p:txBody>
          <a:bodyPr/>
          <a:lstStyle/>
          <a:p>
            <a:fld id="{592BB935-6E0B-4887-8822-83B8112035DB}" type="datetimeFigureOut">
              <a:rPr lang="sv-SE" smtClean="0"/>
              <a:t>2025-03-12</a:t>
            </a:fld>
            <a:endParaRPr lang="sv-SE"/>
          </a:p>
        </p:txBody>
      </p:sp>
      <p:sp>
        <p:nvSpPr>
          <p:cNvPr id="5" name="Platshållare för sidfot 4">
            <a:extLst>
              <a:ext uri="{FF2B5EF4-FFF2-40B4-BE49-F238E27FC236}">
                <a16:creationId xmlns:a16="http://schemas.microsoft.com/office/drawing/2014/main" id="{626BE404-9DC1-A566-5DD3-560D9B0ED92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198AF8F-9F83-38E7-44CD-A74442E20E05}"/>
              </a:ext>
            </a:extLst>
          </p:cNvPr>
          <p:cNvSpPr>
            <a:spLocks noGrp="1"/>
          </p:cNvSpPr>
          <p:nvPr>
            <p:ph type="sldNum" sz="quarter" idx="12"/>
          </p:nvPr>
        </p:nvSpPr>
        <p:spPr/>
        <p:txBody>
          <a:bodyPr/>
          <a:lstStyle/>
          <a:p>
            <a:fld id="{0B118544-7CAF-47F0-A88C-5E84F99D29DD}" type="slidenum">
              <a:rPr lang="sv-SE" smtClean="0"/>
              <a:t>‹#›</a:t>
            </a:fld>
            <a:endParaRPr lang="sv-SE"/>
          </a:p>
        </p:txBody>
      </p:sp>
    </p:spTree>
    <p:extLst>
      <p:ext uri="{BB962C8B-B14F-4D97-AF65-F5344CB8AC3E}">
        <p14:creationId xmlns:p14="http://schemas.microsoft.com/office/powerpoint/2010/main" val="288979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91A2BB37-5F82-3C13-5986-1E592D05A318}"/>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9B9B0A09-D868-56D2-A628-0E5E395F811A}"/>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ADB0E8E-C573-52AB-225C-A26837CF7407}"/>
              </a:ext>
            </a:extLst>
          </p:cNvPr>
          <p:cNvSpPr>
            <a:spLocks noGrp="1"/>
          </p:cNvSpPr>
          <p:nvPr>
            <p:ph type="dt" sz="half" idx="10"/>
          </p:nvPr>
        </p:nvSpPr>
        <p:spPr/>
        <p:txBody>
          <a:bodyPr/>
          <a:lstStyle/>
          <a:p>
            <a:fld id="{592BB935-6E0B-4887-8822-83B8112035DB}" type="datetimeFigureOut">
              <a:rPr lang="sv-SE" smtClean="0"/>
              <a:t>2025-03-12</a:t>
            </a:fld>
            <a:endParaRPr lang="sv-SE"/>
          </a:p>
        </p:txBody>
      </p:sp>
      <p:sp>
        <p:nvSpPr>
          <p:cNvPr id="5" name="Platshållare för sidfot 4">
            <a:extLst>
              <a:ext uri="{FF2B5EF4-FFF2-40B4-BE49-F238E27FC236}">
                <a16:creationId xmlns:a16="http://schemas.microsoft.com/office/drawing/2014/main" id="{C64E3A80-CC1C-AF92-0AF2-69B87451A94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A439C80-0011-EE8A-F177-6C845220F46B}"/>
              </a:ext>
            </a:extLst>
          </p:cNvPr>
          <p:cNvSpPr>
            <a:spLocks noGrp="1"/>
          </p:cNvSpPr>
          <p:nvPr>
            <p:ph type="sldNum" sz="quarter" idx="12"/>
          </p:nvPr>
        </p:nvSpPr>
        <p:spPr/>
        <p:txBody>
          <a:bodyPr/>
          <a:lstStyle/>
          <a:p>
            <a:fld id="{0B118544-7CAF-47F0-A88C-5E84F99D29DD}" type="slidenum">
              <a:rPr lang="sv-SE" smtClean="0"/>
              <a:t>‹#›</a:t>
            </a:fld>
            <a:endParaRPr lang="sv-SE"/>
          </a:p>
        </p:txBody>
      </p:sp>
    </p:spTree>
    <p:extLst>
      <p:ext uri="{BB962C8B-B14F-4D97-AF65-F5344CB8AC3E}">
        <p14:creationId xmlns:p14="http://schemas.microsoft.com/office/powerpoint/2010/main" val="3568845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el">
    <p:spTree>
      <p:nvGrpSpPr>
        <p:cNvPr id="1" name=""/>
        <p:cNvGrpSpPr/>
        <p:nvPr/>
      </p:nvGrpSpPr>
      <p:grpSpPr>
        <a:xfrm>
          <a:off x="0" y="0"/>
          <a:ext cx="0" cy="0"/>
          <a:chOff x="0" y="0"/>
          <a:chExt cx="0" cy="0"/>
        </a:xfrm>
      </p:grpSpPr>
      <p:sp>
        <p:nvSpPr>
          <p:cNvPr id="11" name="Skapare och datum"/>
          <p:cNvSpPr txBox="1">
            <a:spLocks noGrp="1"/>
          </p:cNvSpPr>
          <p:nvPr>
            <p:ph type="body" sz="quarter" idx="21" hasCustomPrompt="1"/>
          </p:nvPr>
        </p:nvSpPr>
        <p:spPr>
          <a:xfrm>
            <a:off x="600670" y="5929931"/>
            <a:ext cx="10985502"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r>
              <a:t>Skapare och datum</a:t>
            </a:r>
          </a:p>
        </p:txBody>
      </p:sp>
      <p:sp>
        <p:nvSpPr>
          <p:cNvPr id="12" name="Presentationstitel"/>
          <p:cNvSpPr txBox="1">
            <a:spLocks noGrp="1"/>
          </p:cNvSpPr>
          <p:nvPr>
            <p:ph type="title" hasCustomPrompt="1"/>
          </p:nvPr>
        </p:nvSpPr>
        <p:spPr>
          <a:xfrm>
            <a:off x="603248" y="1287496"/>
            <a:ext cx="10985502" cy="2324101"/>
          </a:xfrm>
          <a:prstGeom prst="rect">
            <a:avLst/>
          </a:prstGeom>
        </p:spPr>
        <p:txBody>
          <a:bodyPr anchor="b"/>
          <a:lstStyle>
            <a:lvl1pPr>
              <a:defRPr sz="5800" spc="-116"/>
            </a:lvl1pPr>
          </a:lstStyle>
          <a:p>
            <a:r>
              <a:t>Presentations­titel</a:t>
            </a:r>
          </a:p>
        </p:txBody>
      </p:sp>
      <p:sp>
        <p:nvSpPr>
          <p:cNvPr id="13" name="Brödtext nivå ett…"/>
          <p:cNvSpPr txBox="1">
            <a:spLocks noGrp="1"/>
          </p:cNvSpPr>
          <p:nvPr>
            <p:ph type="body" sz="quarter" idx="1" hasCustomPrompt="1"/>
          </p:nvPr>
        </p:nvSpPr>
        <p:spPr>
          <a:xfrm>
            <a:off x="600671" y="3611595"/>
            <a:ext cx="10985501" cy="952501"/>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r>
              <a:t>Presentations­undertitel</a:t>
            </a:r>
          </a:p>
          <a:p>
            <a:pPr lvl="1"/>
            <a:endParaRPr/>
          </a:p>
          <a:p>
            <a:pPr lvl="2"/>
            <a:endParaRPr/>
          </a:p>
          <a:p>
            <a:pPr lvl="3"/>
            <a:endParaRPr/>
          </a:p>
          <a:p>
            <a:pPr lvl="4"/>
            <a:endParaRPr/>
          </a:p>
        </p:txBody>
      </p:sp>
      <p:sp>
        <p:nvSpPr>
          <p:cNvPr id="14"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264280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A08DD12-5FA5-2CFB-59F1-5EBC2536B90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00442B9-CB1D-E700-D0E2-04C369057D73}"/>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CA4A4CA-8237-A58E-3A12-C00E05D28FB7}"/>
              </a:ext>
            </a:extLst>
          </p:cNvPr>
          <p:cNvSpPr>
            <a:spLocks noGrp="1"/>
          </p:cNvSpPr>
          <p:nvPr>
            <p:ph type="dt" sz="half" idx="10"/>
          </p:nvPr>
        </p:nvSpPr>
        <p:spPr/>
        <p:txBody>
          <a:bodyPr/>
          <a:lstStyle/>
          <a:p>
            <a:fld id="{592BB935-6E0B-4887-8822-83B8112035DB}" type="datetimeFigureOut">
              <a:rPr lang="sv-SE" smtClean="0"/>
              <a:t>2025-03-12</a:t>
            </a:fld>
            <a:endParaRPr lang="sv-SE"/>
          </a:p>
        </p:txBody>
      </p:sp>
      <p:sp>
        <p:nvSpPr>
          <p:cNvPr id="5" name="Platshållare för sidfot 4">
            <a:extLst>
              <a:ext uri="{FF2B5EF4-FFF2-40B4-BE49-F238E27FC236}">
                <a16:creationId xmlns:a16="http://schemas.microsoft.com/office/drawing/2014/main" id="{5E8A4C4E-0AC8-35AB-F79C-2026E78B279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4FBB0C6-A4B1-EAF9-D1CA-A7AAED32F314}"/>
              </a:ext>
            </a:extLst>
          </p:cNvPr>
          <p:cNvSpPr>
            <a:spLocks noGrp="1"/>
          </p:cNvSpPr>
          <p:nvPr>
            <p:ph type="sldNum" sz="quarter" idx="12"/>
          </p:nvPr>
        </p:nvSpPr>
        <p:spPr/>
        <p:txBody>
          <a:bodyPr/>
          <a:lstStyle/>
          <a:p>
            <a:fld id="{0B118544-7CAF-47F0-A88C-5E84F99D29DD}" type="slidenum">
              <a:rPr lang="sv-SE" smtClean="0"/>
              <a:t>‹#›</a:t>
            </a:fld>
            <a:endParaRPr lang="sv-SE"/>
          </a:p>
        </p:txBody>
      </p:sp>
    </p:spTree>
    <p:extLst>
      <p:ext uri="{BB962C8B-B14F-4D97-AF65-F5344CB8AC3E}">
        <p14:creationId xmlns:p14="http://schemas.microsoft.com/office/powerpoint/2010/main" val="1215392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D11F21-E06F-71F9-38A7-992898957B58}"/>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2AAC6143-2DF1-AC34-7416-E9795DC4188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72BE8D53-EC15-4E87-F9C5-3B2705993489}"/>
              </a:ext>
            </a:extLst>
          </p:cNvPr>
          <p:cNvSpPr>
            <a:spLocks noGrp="1"/>
          </p:cNvSpPr>
          <p:nvPr>
            <p:ph type="dt" sz="half" idx="10"/>
          </p:nvPr>
        </p:nvSpPr>
        <p:spPr/>
        <p:txBody>
          <a:bodyPr/>
          <a:lstStyle/>
          <a:p>
            <a:fld id="{592BB935-6E0B-4887-8822-83B8112035DB}" type="datetimeFigureOut">
              <a:rPr lang="sv-SE" smtClean="0"/>
              <a:t>2025-03-12</a:t>
            </a:fld>
            <a:endParaRPr lang="sv-SE"/>
          </a:p>
        </p:txBody>
      </p:sp>
      <p:sp>
        <p:nvSpPr>
          <p:cNvPr id="5" name="Platshållare för sidfot 4">
            <a:extLst>
              <a:ext uri="{FF2B5EF4-FFF2-40B4-BE49-F238E27FC236}">
                <a16:creationId xmlns:a16="http://schemas.microsoft.com/office/drawing/2014/main" id="{549DD58B-36B0-747F-AC1E-2FAB6D5D328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703F07A-77F6-25A1-1C12-5389FDECE758}"/>
              </a:ext>
            </a:extLst>
          </p:cNvPr>
          <p:cNvSpPr>
            <a:spLocks noGrp="1"/>
          </p:cNvSpPr>
          <p:nvPr>
            <p:ph type="sldNum" sz="quarter" idx="12"/>
          </p:nvPr>
        </p:nvSpPr>
        <p:spPr/>
        <p:txBody>
          <a:bodyPr/>
          <a:lstStyle/>
          <a:p>
            <a:fld id="{0B118544-7CAF-47F0-A88C-5E84F99D29DD}" type="slidenum">
              <a:rPr lang="sv-SE" smtClean="0"/>
              <a:t>‹#›</a:t>
            </a:fld>
            <a:endParaRPr lang="sv-SE"/>
          </a:p>
        </p:txBody>
      </p:sp>
    </p:spTree>
    <p:extLst>
      <p:ext uri="{BB962C8B-B14F-4D97-AF65-F5344CB8AC3E}">
        <p14:creationId xmlns:p14="http://schemas.microsoft.com/office/powerpoint/2010/main" val="4234727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037635A-4473-6362-3F6C-64E8D4B1F2E2}"/>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08DA82C-528D-DDEA-25B6-8BE28EAF3DC1}"/>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88CABC1D-A9D3-4F71-3CEC-AD2DAA150361}"/>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E5576E4F-CA12-A67A-BA48-4656939C232D}"/>
              </a:ext>
            </a:extLst>
          </p:cNvPr>
          <p:cNvSpPr>
            <a:spLocks noGrp="1"/>
          </p:cNvSpPr>
          <p:nvPr>
            <p:ph type="dt" sz="half" idx="10"/>
          </p:nvPr>
        </p:nvSpPr>
        <p:spPr/>
        <p:txBody>
          <a:bodyPr/>
          <a:lstStyle/>
          <a:p>
            <a:fld id="{592BB935-6E0B-4887-8822-83B8112035DB}" type="datetimeFigureOut">
              <a:rPr lang="sv-SE" smtClean="0"/>
              <a:t>2025-03-12</a:t>
            </a:fld>
            <a:endParaRPr lang="sv-SE"/>
          </a:p>
        </p:txBody>
      </p:sp>
      <p:sp>
        <p:nvSpPr>
          <p:cNvPr id="6" name="Platshållare för sidfot 5">
            <a:extLst>
              <a:ext uri="{FF2B5EF4-FFF2-40B4-BE49-F238E27FC236}">
                <a16:creationId xmlns:a16="http://schemas.microsoft.com/office/drawing/2014/main" id="{3DD7450E-9156-10AF-D401-0105EA6DA80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7A491E3D-5FFE-44CA-7684-DA8FE7CF5F09}"/>
              </a:ext>
            </a:extLst>
          </p:cNvPr>
          <p:cNvSpPr>
            <a:spLocks noGrp="1"/>
          </p:cNvSpPr>
          <p:nvPr>
            <p:ph type="sldNum" sz="quarter" idx="12"/>
          </p:nvPr>
        </p:nvSpPr>
        <p:spPr/>
        <p:txBody>
          <a:bodyPr/>
          <a:lstStyle/>
          <a:p>
            <a:fld id="{0B118544-7CAF-47F0-A88C-5E84F99D29DD}" type="slidenum">
              <a:rPr lang="sv-SE" smtClean="0"/>
              <a:t>‹#›</a:t>
            </a:fld>
            <a:endParaRPr lang="sv-SE"/>
          </a:p>
        </p:txBody>
      </p:sp>
    </p:spTree>
    <p:extLst>
      <p:ext uri="{BB962C8B-B14F-4D97-AF65-F5344CB8AC3E}">
        <p14:creationId xmlns:p14="http://schemas.microsoft.com/office/powerpoint/2010/main" val="3928327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595-D1F9-242E-264E-4733C30C7A16}"/>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6F1B7A58-A42E-7536-6ECA-3D34A49B88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D233BAEA-DDE4-EE1F-E3EB-8CE9CDF482E9}"/>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FCBC4F67-68C4-4DFE-2FCD-030E14514A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782218B9-A39C-E20A-27B7-9753DA75EB6B}"/>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CC30276B-E3D9-DBC3-A359-18D8D8A99B5C}"/>
              </a:ext>
            </a:extLst>
          </p:cNvPr>
          <p:cNvSpPr>
            <a:spLocks noGrp="1"/>
          </p:cNvSpPr>
          <p:nvPr>
            <p:ph type="dt" sz="half" idx="10"/>
          </p:nvPr>
        </p:nvSpPr>
        <p:spPr/>
        <p:txBody>
          <a:bodyPr/>
          <a:lstStyle/>
          <a:p>
            <a:fld id="{592BB935-6E0B-4887-8822-83B8112035DB}" type="datetimeFigureOut">
              <a:rPr lang="sv-SE" smtClean="0"/>
              <a:t>2025-03-12</a:t>
            </a:fld>
            <a:endParaRPr lang="sv-SE"/>
          </a:p>
        </p:txBody>
      </p:sp>
      <p:sp>
        <p:nvSpPr>
          <p:cNvPr id="8" name="Platshållare för sidfot 7">
            <a:extLst>
              <a:ext uri="{FF2B5EF4-FFF2-40B4-BE49-F238E27FC236}">
                <a16:creationId xmlns:a16="http://schemas.microsoft.com/office/drawing/2014/main" id="{DFA04550-B081-59DE-1AA9-98CD5A14ACCE}"/>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DEAEA871-E3E7-BAC2-B12D-0892832B20D3}"/>
              </a:ext>
            </a:extLst>
          </p:cNvPr>
          <p:cNvSpPr>
            <a:spLocks noGrp="1"/>
          </p:cNvSpPr>
          <p:nvPr>
            <p:ph type="sldNum" sz="quarter" idx="12"/>
          </p:nvPr>
        </p:nvSpPr>
        <p:spPr/>
        <p:txBody>
          <a:bodyPr/>
          <a:lstStyle/>
          <a:p>
            <a:fld id="{0B118544-7CAF-47F0-A88C-5E84F99D29DD}" type="slidenum">
              <a:rPr lang="sv-SE" smtClean="0"/>
              <a:t>‹#›</a:t>
            </a:fld>
            <a:endParaRPr lang="sv-SE"/>
          </a:p>
        </p:txBody>
      </p:sp>
    </p:spTree>
    <p:extLst>
      <p:ext uri="{BB962C8B-B14F-4D97-AF65-F5344CB8AC3E}">
        <p14:creationId xmlns:p14="http://schemas.microsoft.com/office/powerpoint/2010/main" val="792456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359895-DD21-2A4C-DBAF-C8BB23A73E62}"/>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91A6E8D4-3854-475E-C0F0-382CDB06C870}"/>
              </a:ext>
            </a:extLst>
          </p:cNvPr>
          <p:cNvSpPr>
            <a:spLocks noGrp="1"/>
          </p:cNvSpPr>
          <p:nvPr>
            <p:ph type="dt" sz="half" idx="10"/>
          </p:nvPr>
        </p:nvSpPr>
        <p:spPr/>
        <p:txBody>
          <a:bodyPr/>
          <a:lstStyle/>
          <a:p>
            <a:fld id="{592BB935-6E0B-4887-8822-83B8112035DB}" type="datetimeFigureOut">
              <a:rPr lang="sv-SE" smtClean="0"/>
              <a:t>2025-03-12</a:t>
            </a:fld>
            <a:endParaRPr lang="sv-SE"/>
          </a:p>
        </p:txBody>
      </p:sp>
      <p:sp>
        <p:nvSpPr>
          <p:cNvPr id="4" name="Platshållare för sidfot 3">
            <a:extLst>
              <a:ext uri="{FF2B5EF4-FFF2-40B4-BE49-F238E27FC236}">
                <a16:creationId xmlns:a16="http://schemas.microsoft.com/office/drawing/2014/main" id="{34A8473B-44E4-F9D6-74C7-55FB16EE8EBE}"/>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9EB6DDC2-CB40-55C4-7FC2-A6B5C620F770}"/>
              </a:ext>
            </a:extLst>
          </p:cNvPr>
          <p:cNvSpPr>
            <a:spLocks noGrp="1"/>
          </p:cNvSpPr>
          <p:nvPr>
            <p:ph type="sldNum" sz="quarter" idx="12"/>
          </p:nvPr>
        </p:nvSpPr>
        <p:spPr/>
        <p:txBody>
          <a:bodyPr/>
          <a:lstStyle/>
          <a:p>
            <a:fld id="{0B118544-7CAF-47F0-A88C-5E84F99D29DD}" type="slidenum">
              <a:rPr lang="sv-SE" smtClean="0"/>
              <a:t>‹#›</a:t>
            </a:fld>
            <a:endParaRPr lang="sv-SE"/>
          </a:p>
        </p:txBody>
      </p:sp>
    </p:spTree>
    <p:extLst>
      <p:ext uri="{BB962C8B-B14F-4D97-AF65-F5344CB8AC3E}">
        <p14:creationId xmlns:p14="http://schemas.microsoft.com/office/powerpoint/2010/main" val="542457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FC0D939A-B5DB-8FE4-D0AA-247EF1971732}"/>
              </a:ext>
            </a:extLst>
          </p:cNvPr>
          <p:cNvSpPr>
            <a:spLocks noGrp="1"/>
          </p:cNvSpPr>
          <p:nvPr>
            <p:ph type="dt" sz="half" idx="10"/>
          </p:nvPr>
        </p:nvSpPr>
        <p:spPr/>
        <p:txBody>
          <a:bodyPr/>
          <a:lstStyle/>
          <a:p>
            <a:fld id="{592BB935-6E0B-4887-8822-83B8112035DB}" type="datetimeFigureOut">
              <a:rPr lang="sv-SE" smtClean="0"/>
              <a:t>2025-03-12</a:t>
            </a:fld>
            <a:endParaRPr lang="sv-SE"/>
          </a:p>
        </p:txBody>
      </p:sp>
      <p:sp>
        <p:nvSpPr>
          <p:cNvPr id="3" name="Platshållare för sidfot 2">
            <a:extLst>
              <a:ext uri="{FF2B5EF4-FFF2-40B4-BE49-F238E27FC236}">
                <a16:creationId xmlns:a16="http://schemas.microsoft.com/office/drawing/2014/main" id="{D963C813-F742-F45C-2933-857802207BF9}"/>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FFD05349-F6F7-C8B1-1BA0-72A02273FFBF}"/>
              </a:ext>
            </a:extLst>
          </p:cNvPr>
          <p:cNvSpPr>
            <a:spLocks noGrp="1"/>
          </p:cNvSpPr>
          <p:nvPr>
            <p:ph type="sldNum" sz="quarter" idx="12"/>
          </p:nvPr>
        </p:nvSpPr>
        <p:spPr/>
        <p:txBody>
          <a:bodyPr/>
          <a:lstStyle/>
          <a:p>
            <a:fld id="{0B118544-7CAF-47F0-A88C-5E84F99D29DD}" type="slidenum">
              <a:rPr lang="sv-SE" smtClean="0"/>
              <a:t>‹#›</a:t>
            </a:fld>
            <a:endParaRPr lang="sv-SE"/>
          </a:p>
        </p:txBody>
      </p:sp>
    </p:spTree>
    <p:extLst>
      <p:ext uri="{BB962C8B-B14F-4D97-AF65-F5344CB8AC3E}">
        <p14:creationId xmlns:p14="http://schemas.microsoft.com/office/powerpoint/2010/main" val="1154958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B7633F-0E32-546F-9830-C9959B56F466}"/>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03398CE-4367-677A-A6C9-99B59C2DF3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095EDD7E-B3DB-EC98-E4A7-77A0E384BE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F9705D6E-E180-B089-6EE1-74D14747A75D}"/>
              </a:ext>
            </a:extLst>
          </p:cNvPr>
          <p:cNvSpPr>
            <a:spLocks noGrp="1"/>
          </p:cNvSpPr>
          <p:nvPr>
            <p:ph type="dt" sz="half" idx="10"/>
          </p:nvPr>
        </p:nvSpPr>
        <p:spPr/>
        <p:txBody>
          <a:bodyPr/>
          <a:lstStyle/>
          <a:p>
            <a:fld id="{592BB935-6E0B-4887-8822-83B8112035DB}" type="datetimeFigureOut">
              <a:rPr lang="sv-SE" smtClean="0"/>
              <a:t>2025-03-12</a:t>
            </a:fld>
            <a:endParaRPr lang="sv-SE"/>
          </a:p>
        </p:txBody>
      </p:sp>
      <p:sp>
        <p:nvSpPr>
          <p:cNvPr id="6" name="Platshållare för sidfot 5">
            <a:extLst>
              <a:ext uri="{FF2B5EF4-FFF2-40B4-BE49-F238E27FC236}">
                <a16:creationId xmlns:a16="http://schemas.microsoft.com/office/drawing/2014/main" id="{0CD7FEC9-7B97-86BB-35C4-FD51B8E1038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A416C59-924E-A821-F8E8-82CEEB1EF165}"/>
              </a:ext>
            </a:extLst>
          </p:cNvPr>
          <p:cNvSpPr>
            <a:spLocks noGrp="1"/>
          </p:cNvSpPr>
          <p:nvPr>
            <p:ph type="sldNum" sz="quarter" idx="12"/>
          </p:nvPr>
        </p:nvSpPr>
        <p:spPr/>
        <p:txBody>
          <a:bodyPr/>
          <a:lstStyle/>
          <a:p>
            <a:fld id="{0B118544-7CAF-47F0-A88C-5E84F99D29DD}" type="slidenum">
              <a:rPr lang="sv-SE" smtClean="0"/>
              <a:t>‹#›</a:t>
            </a:fld>
            <a:endParaRPr lang="sv-SE"/>
          </a:p>
        </p:txBody>
      </p:sp>
    </p:spTree>
    <p:extLst>
      <p:ext uri="{BB962C8B-B14F-4D97-AF65-F5344CB8AC3E}">
        <p14:creationId xmlns:p14="http://schemas.microsoft.com/office/powerpoint/2010/main" val="1758006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C767B8-D717-1F0E-E942-5E855C65D14A}"/>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E3E77E98-EF3B-B5CB-15D5-C434F1C107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FFA3F31B-92CE-80A3-7CF9-506167FDF5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05A1C09D-25D6-95B9-1EC1-FC28B213EE83}"/>
              </a:ext>
            </a:extLst>
          </p:cNvPr>
          <p:cNvSpPr>
            <a:spLocks noGrp="1"/>
          </p:cNvSpPr>
          <p:nvPr>
            <p:ph type="dt" sz="half" idx="10"/>
          </p:nvPr>
        </p:nvSpPr>
        <p:spPr/>
        <p:txBody>
          <a:bodyPr/>
          <a:lstStyle/>
          <a:p>
            <a:fld id="{592BB935-6E0B-4887-8822-83B8112035DB}" type="datetimeFigureOut">
              <a:rPr lang="sv-SE" smtClean="0"/>
              <a:t>2025-03-12</a:t>
            </a:fld>
            <a:endParaRPr lang="sv-SE"/>
          </a:p>
        </p:txBody>
      </p:sp>
      <p:sp>
        <p:nvSpPr>
          <p:cNvPr id="6" name="Platshållare för sidfot 5">
            <a:extLst>
              <a:ext uri="{FF2B5EF4-FFF2-40B4-BE49-F238E27FC236}">
                <a16:creationId xmlns:a16="http://schemas.microsoft.com/office/drawing/2014/main" id="{3C85AB3D-B842-80B5-FC39-D3808C94973E}"/>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D10EE5F-6F90-12AA-211E-F1603D7ACA4F}"/>
              </a:ext>
            </a:extLst>
          </p:cNvPr>
          <p:cNvSpPr>
            <a:spLocks noGrp="1"/>
          </p:cNvSpPr>
          <p:nvPr>
            <p:ph type="sldNum" sz="quarter" idx="12"/>
          </p:nvPr>
        </p:nvSpPr>
        <p:spPr/>
        <p:txBody>
          <a:bodyPr/>
          <a:lstStyle/>
          <a:p>
            <a:fld id="{0B118544-7CAF-47F0-A88C-5E84F99D29DD}" type="slidenum">
              <a:rPr lang="sv-SE" smtClean="0"/>
              <a:t>‹#›</a:t>
            </a:fld>
            <a:endParaRPr lang="sv-SE"/>
          </a:p>
        </p:txBody>
      </p:sp>
    </p:spTree>
    <p:extLst>
      <p:ext uri="{BB962C8B-B14F-4D97-AF65-F5344CB8AC3E}">
        <p14:creationId xmlns:p14="http://schemas.microsoft.com/office/powerpoint/2010/main" val="1780578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34685AF-1349-869B-6E5D-DA788F3C52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FA56F1D1-48AC-B1FC-09D7-B87C89CAE9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4C8CAFF-3523-44FB-14D0-8A072D5E03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92BB935-6E0B-4887-8822-83B8112035DB}" type="datetimeFigureOut">
              <a:rPr lang="sv-SE" smtClean="0"/>
              <a:t>2025-03-12</a:t>
            </a:fld>
            <a:endParaRPr lang="sv-SE"/>
          </a:p>
        </p:txBody>
      </p:sp>
      <p:sp>
        <p:nvSpPr>
          <p:cNvPr id="5" name="Platshållare för sidfot 4">
            <a:extLst>
              <a:ext uri="{FF2B5EF4-FFF2-40B4-BE49-F238E27FC236}">
                <a16:creationId xmlns:a16="http://schemas.microsoft.com/office/drawing/2014/main" id="{B8630C44-518E-386B-095F-5938609C78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EA74419A-C7EC-C86C-3188-9260E9D0DC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B118544-7CAF-47F0-A88C-5E84F99D29DD}" type="slidenum">
              <a:rPr lang="sv-SE" smtClean="0"/>
              <a:t>‹#›</a:t>
            </a:fld>
            <a:endParaRPr lang="sv-SE"/>
          </a:p>
        </p:txBody>
      </p:sp>
    </p:spTree>
    <p:extLst>
      <p:ext uri="{BB962C8B-B14F-4D97-AF65-F5344CB8AC3E}">
        <p14:creationId xmlns:p14="http://schemas.microsoft.com/office/powerpoint/2010/main" val="42161901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hyperlink" Target="https://vimeo.com/917038487/c15de536b9?share=copy" TargetMode="Externa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698F7B24-CE14-9A34-48F5-DF6A8647529B}"/>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ruta 5">
            <a:extLst>
              <a:ext uri="{FF2B5EF4-FFF2-40B4-BE49-F238E27FC236}">
                <a16:creationId xmlns:a16="http://schemas.microsoft.com/office/drawing/2014/main" id="{E8C12104-843A-45C9-C000-F29CEAA333BA}"/>
              </a:ext>
            </a:extLst>
          </p:cNvPr>
          <p:cNvSpPr txBox="1"/>
          <p:nvPr/>
        </p:nvSpPr>
        <p:spPr>
          <a:xfrm>
            <a:off x="1731695" y="1031333"/>
            <a:ext cx="8858046" cy="9358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lnSpc>
                <a:spcPct val="107000"/>
              </a:lnSpc>
              <a:spcAft>
                <a:spcPts val="800"/>
              </a:spcAft>
            </a:pPr>
            <a:r>
              <a:rPr lang="sv-SE" sz="4500" b="1" dirty="0" err="1">
                <a:effectLst/>
                <a:latin typeface="Lato" panose="020F0502020204030203" pitchFamily="34" charset="0"/>
                <a:ea typeface="Calibri" panose="020F0502020204030204" pitchFamily="34" charset="0"/>
                <a:cs typeface="Times New Roman" panose="02020603050405020304" pitchFamily="18" charset="0"/>
              </a:rPr>
              <a:t>KommunikationsBron</a:t>
            </a:r>
            <a:endParaRPr lang="sv-SE" sz="4500" b="1" dirty="0">
              <a:effectLst/>
              <a:latin typeface="Lato" panose="020F0502020204030203" pitchFamily="34" charset="0"/>
              <a:ea typeface="Calibri" panose="020F0502020204030204" pitchFamily="34" charset="0"/>
              <a:cs typeface="Times New Roman" panose="02020603050405020304" pitchFamily="18" charset="0"/>
            </a:endParaRPr>
          </a:p>
        </p:txBody>
      </p:sp>
      <p:sp>
        <p:nvSpPr>
          <p:cNvPr id="2" name="textruta 1">
            <a:extLst>
              <a:ext uri="{FF2B5EF4-FFF2-40B4-BE49-F238E27FC236}">
                <a16:creationId xmlns:a16="http://schemas.microsoft.com/office/drawing/2014/main" id="{1D13A4FF-C05F-BBDD-7166-79C0414D476A}"/>
              </a:ext>
            </a:extLst>
          </p:cNvPr>
          <p:cNvSpPr txBox="1"/>
          <p:nvPr/>
        </p:nvSpPr>
        <p:spPr>
          <a:xfrm>
            <a:off x="4189379" y="5534561"/>
            <a:ext cx="3813242" cy="1323439"/>
          </a:xfrm>
          <a:prstGeom prst="rect">
            <a:avLst/>
          </a:prstGeom>
          <a:noFill/>
        </p:spPr>
        <p:txBody>
          <a:bodyPr wrap="square" rtlCol="0">
            <a:spAutoFit/>
          </a:bodyPr>
          <a:lstStyle/>
          <a:p>
            <a:pPr algn="ctr"/>
            <a:r>
              <a:rPr lang="sv-SE" sz="4000" dirty="0">
                <a:latin typeface="Lato Light" panose="020F0302020204030203" pitchFamily="34" charset="0"/>
              </a:rPr>
              <a:t>Mini workshop 8</a:t>
            </a:r>
          </a:p>
          <a:p>
            <a:pPr algn="ctr"/>
            <a:r>
              <a:rPr lang="sv-SE" sz="4000" dirty="0">
                <a:latin typeface="Lato Light" panose="020F0302020204030203" pitchFamily="34" charset="0"/>
              </a:rPr>
              <a:t>Magneten</a:t>
            </a:r>
          </a:p>
        </p:txBody>
      </p:sp>
    </p:spTree>
    <p:extLst>
      <p:ext uri="{BB962C8B-B14F-4D97-AF65-F5344CB8AC3E}">
        <p14:creationId xmlns:p14="http://schemas.microsoft.com/office/powerpoint/2010/main" val="332626338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DEDF2-1D7D-BC42-7880-A91633476A9E}"/>
            </a:ext>
          </a:extLst>
        </p:cNvPr>
        <p:cNvGrpSpPr/>
        <p:nvPr/>
      </p:nvGrpSpPr>
      <p:grpSpPr>
        <a:xfrm>
          <a:off x="0" y="0"/>
          <a:ext cx="0" cy="0"/>
          <a:chOff x="0" y="0"/>
          <a:chExt cx="0" cy="0"/>
        </a:xfrm>
      </p:grpSpPr>
      <p:pic>
        <p:nvPicPr>
          <p:cNvPr id="223" name="Enzoway_logo_black.ai" descr="Enzoway_logo_black.ai">
            <a:extLst>
              <a:ext uri="{FF2B5EF4-FFF2-40B4-BE49-F238E27FC236}">
                <a16:creationId xmlns:a16="http://schemas.microsoft.com/office/drawing/2014/main" id="{F41F2F49-5599-C00E-A4A6-01BA863315F0}"/>
              </a:ext>
            </a:extLst>
          </p:cNvPr>
          <p:cNvPicPr>
            <a:picLocks noChangeAspect="1"/>
          </p:cNvPicPr>
          <p:nvPr/>
        </p:nvPicPr>
        <p:blipFill>
          <a:blip r:embed="rId2"/>
          <a:stretch>
            <a:fillRect/>
          </a:stretch>
        </p:blipFill>
        <p:spPr>
          <a:xfrm>
            <a:off x="10093739" y="5722750"/>
            <a:ext cx="1418647" cy="712038"/>
          </a:xfrm>
          <a:prstGeom prst="rect">
            <a:avLst/>
          </a:prstGeom>
          <a:ln w="12700">
            <a:miter lim="400000"/>
          </a:ln>
        </p:spPr>
      </p:pic>
      <p:pic>
        <p:nvPicPr>
          <p:cNvPr id="2" name="Bildobjekt 1">
            <a:extLst>
              <a:ext uri="{FF2B5EF4-FFF2-40B4-BE49-F238E27FC236}">
                <a16:creationId xmlns:a16="http://schemas.microsoft.com/office/drawing/2014/main" id="{09E1D82B-F37A-6BC5-384A-3962066A6CB9}"/>
              </a:ext>
            </a:extLst>
          </p:cNvPr>
          <p:cNvPicPr>
            <a:picLocks noChangeAspect="1"/>
          </p:cNvPicPr>
          <p:nvPr/>
        </p:nvPicPr>
        <p:blipFill>
          <a:blip r:embed="rId3"/>
          <a:stretch>
            <a:fillRect/>
          </a:stretch>
        </p:blipFill>
        <p:spPr>
          <a:xfrm>
            <a:off x="328684" y="243564"/>
            <a:ext cx="11534632" cy="6370872"/>
          </a:xfrm>
          <a:prstGeom prst="rect">
            <a:avLst/>
          </a:prstGeom>
        </p:spPr>
      </p:pic>
      <p:pic>
        <p:nvPicPr>
          <p:cNvPr id="3" name="Bildobjekt 2">
            <a:extLst>
              <a:ext uri="{FF2B5EF4-FFF2-40B4-BE49-F238E27FC236}">
                <a16:creationId xmlns:a16="http://schemas.microsoft.com/office/drawing/2014/main" id="{E69025B3-967E-0EFD-2B75-70DEB27A4331}"/>
              </a:ext>
            </a:extLst>
          </p:cNvPr>
          <p:cNvPicPr>
            <a:picLocks noChangeAspect="1"/>
          </p:cNvPicPr>
          <p:nvPr/>
        </p:nvPicPr>
        <p:blipFill>
          <a:blip r:embed="rId3"/>
          <a:stretch>
            <a:fillRect/>
          </a:stretch>
        </p:blipFill>
        <p:spPr>
          <a:xfrm>
            <a:off x="404884" y="319764"/>
            <a:ext cx="11534632" cy="6370872"/>
          </a:xfrm>
          <a:prstGeom prst="rect">
            <a:avLst/>
          </a:prstGeom>
        </p:spPr>
      </p:pic>
      <p:pic>
        <p:nvPicPr>
          <p:cNvPr id="10" name="Bildobjekt 9">
            <a:extLst>
              <a:ext uri="{FF2B5EF4-FFF2-40B4-BE49-F238E27FC236}">
                <a16:creationId xmlns:a16="http://schemas.microsoft.com/office/drawing/2014/main" id="{5823AB89-AF90-180E-8721-0953729229B7}"/>
              </a:ext>
            </a:extLst>
          </p:cNvPr>
          <p:cNvPicPr>
            <a:picLocks noChangeAspect="1"/>
          </p:cNvPicPr>
          <p:nvPr/>
        </p:nvPicPr>
        <p:blipFill>
          <a:blip r:embed="rId4"/>
          <a:stretch>
            <a:fillRect/>
          </a:stretch>
        </p:blipFill>
        <p:spPr>
          <a:xfrm>
            <a:off x="10270408" y="5646550"/>
            <a:ext cx="1417443" cy="710246"/>
          </a:xfrm>
          <a:prstGeom prst="rect">
            <a:avLst/>
          </a:prstGeom>
        </p:spPr>
      </p:pic>
      <p:pic>
        <p:nvPicPr>
          <p:cNvPr id="4" name="Bildobjekt 3">
            <a:extLst>
              <a:ext uri="{FF2B5EF4-FFF2-40B4-BE49-F238E27FC236}">
                <a16:creationId xmlns:a16="http://schemas.microsoft.com/office/drawing/2014/main" id="{5D78F2C6-C117-902D-7BAC-5BF862322C06}"/>
              </a:ext>
            </a:extLst>
          </p:cNvPr>
          <p:cNvPicPr>
            <a:picLocks noChangeAspect="1"/>
          </p:cNvPicPr>
          <p:nvPr/>
        </p:nvPicPr>
        <p:blipFill>
          <a:blip r:embed="rId3"/>
          <a:stretch>
            <a:fillRect/>
          </a:stretch>
        </p:blipFill>
        <p:spPr>
          <a:xfrm>
            <a:off x="557284" y="472164"/>
            <a:ext cx="11534632" cy="6370872"/>
          </a:xfrm>
          <a:prstGeom prst="rect">
            <a:avLst/>
          </a:prstGeom>
        </p:spPr>
      </p:pic>
      <p:pic>
        <p:nvPicPr>
          <p:cNvPr id="5" name="Bildobjekt 4">
            <a:extLst>
              <a:ext uri="{FF2B5EF4-FFF2-40B4-BE49-F238E27FC236}">
                <a16:creationId xmlns:a16="http://schemas.microsoft.com/office/drawing/2014/main" id="{06DD44E3-98DC-DAF8-72E1-BD97C2F72A46}"/>
              </a:ext>
            </a:extLst>
          </p:cNvPr>
          <p:cNvPicPr>
            <a:picLocks noChangeAspect="1"/>
          </p:cNvPicPr>
          <p:nvPr/>
        </p:nvPicPr>
        <p:blipFill>
          <a:blip r:embed="rId4"/>
          <a:stretch>
            <a:fillRect/>
          </a:stretch>
        </p:blipFill>
        <p:spPr>
          <a:xfrm>
            <a:off x="10560777" y="5798950"/>
            <a:ext cx="1417443" cy="710246"/>
          </a:xfrm>
          <a:prstGeom prst="rect">
            <a:avLst/>
          </a:prstGeom>
        </p:spPr>
      </p:pic>
      <p:sp>
        <p:nvSpPr>
          <p:cNvPr id="6" name="textruta 5">
            <a:extLst>
              <a:ext uri="{FF2B5EF4-FFF2-40B4-BE49-F238E27FC236}">
                <a16:creationId xmlns:a16="http://schemas.microsoft.com/office/drawing/2014/main" id="{932C3088-8CF5-32DF-5B31-C0F8A517D224}"/>
              </a:ext>
            </a:extLst>
          </p:cNvPr>
          <p:cNvSpPr txBox="1"/>
          <p:nvPr/>
        </p:nvSpPr>
        <p:spPr>
          <a:xfrm>
            <a:off x="622002" y="1400431"/>
            <a:ext cx="7842876" cy="3350404"/>
          </a:xfrm>
          <a:prstGeom prst="rect">
            <a:avLst/>
          </a:prstGeom>
          <a:noFill/>
        </p:spPr>
        <p:txBody>
          <a:bodyPr wrap="square">
            <a:spAutoFit/>
          </a:bodyPr>
          <a:lstStyle/>
          <a:p>
            <a:pPr>
              <a:lnSpc>
                <a:spcPct val="107000"/>
              </a:lnSpc>
              <a:spcAft>
                <a:spcPts val="800"/>
              </a:spcAft>
            </a:pP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Prata 2 o 2:</a:t>
            </a:r>
          </a:p>
          <a:p>
            <a:pPr>
              <a:lnSpc>
                <a:spcPct val="107000"/>
              </a:lnSpc>
              <a:spcAft>
                <a:spcPts val="800"/>
              </a:spcAft>
            </a:pPr>
            <a:r>
              <a:rPr lang="sv-SE" sz="1800" b="1" kern="100" dirty="0">
                <a:effectLst/>
                <a:latin typeface="Lato Light" panose="020F0302020204030203" pitchFamily="34" charset="0"/>
                <a:ea typeface="Aptos" panose="020B0004020202020204" pitchFamily="34" charset="0"/>
                <a:cs typeface="Times New Roman" panose="02020603050405020304" pitchFamily="18" charset="0"/>
              </a:rPr>
              <a:t>Identifiera dina styrkors pluspole</a:t>
            </a:r>
            <a:r>
              <a:rPr lang="sv-SE" b="1" kern="100" dirty="0">
                <a:latin typeface="Lato Light" panose="020F0302020204030203" pitchFamily="34" charset="0"/>
                <a:ea typeface="Aptos" panose="020B0004020202020204" pitchFamily="34" charset="0"/>
                <a:cs typeface="Times New Roman" panose="02020603050405020304" pitchFamily="18" charset="0"/>
              </a:rPr>
              <a:t>r</a:t>
            </a:r>
            <a:br>
              <a:rPr lang="sv-SE" b="1" kern="100" dirty="0">
                <a:latin typeface="Lato Light" panose="020F0302020204030203" pitchFamily="34" charset="0"/>
                <a:ea typeface="Aptos" panose="020B0004020202020204" pitchFamily="34" charset="0"/>
                <a:cs typeface="Times New Roman" panose="02020603050405020304" pitchFamily="18" charset="0"/>
              </a:rPr>
            </a:b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Prata om minuspoler istället för brister och svagheter. Det är lättare att ta till sig. </a:t>
            </a:r>
          </a:p>
          <a:p>
            <a:pPr>
              <a:lnSpc>
                <a:spcPct val="107000"/>
              </a:lnSpc>
              <a:spcAft>
                <a:spcPts val="800"/>
              </a:spcAft>
            </a:pP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Det är lätt att se minuspoler hos andra, men om du tittar lite mer på dig själv,</a:t>
            </a:r>
            <a:br>
              <a:rPr lang="sv-SE" sz="1800" kern="100" dirty="0">
                <a:effectLst/>
                <a:latin typeface="Lato Light" panose="020F0302020204030203" pitchFamily="34" charset="0"/>
                <a:ea typeface="Aptos" panose="020B0004020202020204" pitchFamily="34" charset="0"/>
                <a:cs typeface="Times New Roman" panose="02020603050405020304" pitchFamily="18" charset="0"/>
              </a:rPr>
            </a:b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 </a:t>
            </a:r>
            <a:br>
              <a:rPr lang="sv-SE" sz="1800" kern="100" dirty="0">
                <a:effectLst/>
                <a:latin typeface="Lato Light" panose="020F0302020204030203" pitchFamily="34" charset="0"/>
                <a:ea typeface="Aptos" panose="020B0004020202020204" pitchFamily="34" charset="0"/>
                <a:cs typeface="Times New Roman" panose="02020603050405020304" pitchFamily="18" charset="0"/>
              </a:rPr>
            </a:br>
            <a:r>
              <a:rPr lang="sv-SE" sz="1800" b="1" kern="100" dirty="0">
                <a:effectLst/>
                <a:latin typeface="Lato Light" panose="020F0302020204030203" pitchFamily="34" charset="0"/>
                <a:ea typeface="Aptos" panose="020B0004020202020204" pitchFamily="34" charset="0"/>
                <a:cs typeface="Times New Roman" panose="02020603050405020304" pitchFamily="18" charset="0"/>
              </a:rPr>
              <a:t>Vilka är dina styrkors minuspoler?</a:t>
            </a:r>
            <a:br>
              <a:rPr lang="sv-SE" sz="1800" b="1" kern="100" dirty="0">
                <a:effectLst/>
                <a:latin typeface="Lato Light" panose="020F0302020204030203" pitchFamily="34" charset="0"/>
                <a:ea typeface="Aptos" panose="020B0004020202020204" pitchFamily="34" charset="0"/>
                <a:cs typeface="Times New Roman" panose="02020603050405020304" pitchFamily="18" charset="0"/>
              </a:rPr>
            </a:br>
            <a:endParaRPr lang="sv-SE" sz="1800" kern="100" dirty="0">
              <a:effectLst/>
              <a:latin typeface="Lato Light" panose="020F0302020204030203" pitchFamily="34" charset="0"/>
              <a:ea typeface="Aptos" panose="020B0004020202020204" pitchFamily="34" charset="0"/>
              <a:cs typeface="Times New Roman" panose="02020603050405020304" pitchFamily="18" charset="0"/>
            </a:endParaRPr>
          </a:p>
          <a:p>
            <a:pPr>
              <a:lnSpc>
                <a:spcPct val="107000"/>
              </a:lnSpc>
              <a:spcAft>
                <a:spcPts val="800"/>
              </a:spcAft>
            </a:pPr>
            <a:r>
              <a:rPr lang="sv-SE" sz="1800" b="1" kern="100" dirty="0">
                <a:effectLst/>
                <a:latin typeface="Lato Light" panose="020F0302020204030203" pitchFamily="34" charset="0"/>
                <a:ea typeface="Aptos" panose="020B0004020202020204" pitchFamily="34" charset="0"/>
                <a:cs typeface="Times New Roman" panose="02020603050405020304" pitchFamily="18" charset="0"/>
              </a:rPr>
              <a:t>Hur skulle du kunna stretcha en av dina minuspoler, vad skulle det innebära för dig och dina kollegor?</a:t>
            </a:r>
            <a:endParaRPr lang="sv-SE" b="1" dirty="0"/>
          </a:p>
        </p:txBody>
      </p:sp>
      <p:pic>
        <p:nvPicPr>
          <p:cNvPr id="7" name="Bildobjekt 6">
            <a:extLst>
              <a:ext uri="{FF2B5EF4-FFF2-40B4-BE49-F238E27FC236}">
                <a16:creationId xmlns:a16="http://schemas.microsoft.com/office/drawing/2014/main" id="{DEECDAD2-8C6C-E989-54B0-506A536A8F08}"/>
              </a:ext>
            </a:extLst>
          </p:cNvPr>
          <p:cNvPicPr>
            <a:picLocks noChangeAspect="1"/>
          </p:cNvPicPr>
          <p:nvPr/>
        </p:nvPicPr>
        <p:blipFill>
          <a:blip r:embed="rId5"/>
          <a:stretch>
            <a:fillRect/>
          </a:stretch>
        </p:blipFill>
        <p:spPr>
          <a:xfrm>
            <a:off x="8617278" y="91164"/>
            <a:ext cx="3474638" cy="2766122"/>
          </a:xfrm>
          <a:prstGeom prst="rect">
            <a:avLst/>
          </a:prstGeom>
          <a:ln>
            <a:noFill/>
          </a:ln>
          <a:effectLst>
            <a:softEdge rad="112500"/>
          </a:effectLst>
        </p:spPr>
      </p:pic>
    </p:spTree>
    <p:extLst>
      <p:ext uri="{BB962C8B-B14F-4D97-AF65-F5344CB8AC3E}">
        <p14:creationId xmlns:p14="http://schemas.microsoft.com/office/powerpoint/2010/main" val="894364042"/>
      </p:ext>
    </p:extLst>
  </p:cSld>
  <p:clrMapOvr>
    <a:masterClrMapping/>
  </p:clrMapOvr>
  <p:transition spd="med">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94135-E89C-84BC-ECA6-B4C8A6AC0667}"/>
            </a:ext>
          </a:extLst>
        </p:cNvPr>
        <p:cNvGrpSpPr/>
        <p:nvPr/>
      </p:nvGrpSpPr>
      <p:grpSpPr>
        <a:xfrm>
          <a:off x="0" y="0"/>
          <a:ext cx="0" cy="0"/>
          <a:chOff x="0" y="0"/>
          <a:chExt cx="0" cy="0"/>
        </a:xfrm>
      </p:grpSpPr>
      <p:pic>
        <p:nvPicPr>
          <p:cNvPr id="223" name="Enzoway_logo_black.ai" descr="Enzoway_logo_black.ai">
            <a:extLst>
              <a:ext uri="{FF2B5EF4-FFF2-40B4-BE49-F238E27FC236}">
                <a16:creationId xmlns:a16="http://schemas.microsoft.com/office/drawing/2014/main" id="{39D0A7FB-45C7-D7EE-9EAC-E62DA6E5B0CB}"/>
              </a:ext>
            </a:extLst>
          </p:cNvPr>
          <p:cNvPicPr>
            <a:picLocks noChangeAspect="1"/>
          </p:cNvPicPr>
          <p:nvPr/>
        </p:nvPicPr>
        <p:blipFill>
          <a:blip r:embed="rId2"/>
          <a:stretch>
            <a:fillRect/>
          </a:stretch>
        </p:blipFill>
        <p:spPr>
          <a:xfrm>
            <a:off x="10093739" y="5722750"/>
            <a:ext cx="1418647" cy="712038"/>
          </a:xfrm>
          <a:prstGeom prst="rect">
            <a:avLst/>
          </a:prstGeom>
          <a:ln w="12700">
            <a:miter lim="400000"/>
          </a:ln>
        </p:spPr>
      </p:pic>
      <p:pic>
        <p:nvPicPr>
          <p:cNvPr id="2" name="Bildobjekt 1">
            <a:extLst>
              <a:ext uri="{FF2B5EF4-FFF2-40B4-BE49-F238E27FC236}">
                <a16:creationId xmlns:a16="http://schemas.microsoft.com/office/drawing/2014/main" id="{AE35A9B1-3549-8343-D8C3-70188672DFDE}"/>
              </a:ext>
            </a:extLst>
          </p:cNvPr>
          <p:cNvPicPr>
            <a:picLocks noChangeAspect="1"/>
          </p:cNvPicPr>
          <p:nvPr/>
        </p:nvPicPr>
        <p:blipFill>
          <a:blip r:embed="rId3"/>
          <a:stretch>
            <a:fillRect/>
          </a:stretch>
        </p:blipFill>
        <p:spPr>
          <a:xfrm>
            <a:off x="328684" y="243564"/>
            <a:ext cx="11534632" cy="6370872"/>
          </a:xfrm>
          <a:prstGeom prst="rect">
            <a:avLst/>
          </a:prstGeom>
        </p:spPr>
      </p:pic>
      <p:pic>
        <p:nvPicPr>
          <p:cNvPr id="3" name="Bildobjekt 2">
            <a:extLst>
              <a:ext uri="{FF2B5EF4-FFF2-40B4-BE49-F238E27FC236}">
                <a16:creationId xmlns:a16="http://schemas.microsoft.com/office/drawing/2014/main" id="{37E7842E-D69F-848F-B837-4786E54C2001}"/>
              </a:ext>
            </a:extLst>
          </p:cNvPr>
          <p:cNvPicPr>
            <a:picLocks noChangeAspect="1"/>
          </p:cNvPicPr>
          <p:nvPr/>
        </p:nvPicPr>
        <p:blipFill>
          <a:blip r:embed="rId3"/>
          <a:stretch>
            <a:fillRect/>
          </a:stretch>
        </p:blipFill>
        <p:spPr>
          <a:xfrm>
            <a:off x="404884" y="319764"/>
            <a:ext cx="11534632" cy="6370872"/>
          </a:xfrm>
          <a:prstGeom prst="rect">
            <a:avLst/>
          </a:prstGeom>
        </p:spPr>
      </p:pic>
      <p:pic>
        <p:nvPicPr>
          <p:cNvPr id="10" name="Bildobjekt 9">
            <a:extLst>
              <a:ext uri="{FF2B5EF4-FFF2-40B4-BE49-F238E27FC236}">
                <a16:creationId xmlns:a16="http://schemas.microsoft.com/office/drawing/2014/main" id="{BADDF62C-907E-B5A5-F3AE-D3B64B0421F4}"/>
              </a:ext>
            </a:extLst>
          </p:cNvPr>
          <p:cNvPicPr>
            <a:picLocks noChangeAspect="1"/>
          </p:cNvPicPr>
          <p:nvPr/>
        </p:nvPicPr>
        <p:blipFill>
          <a:blip r:embed="rId4"/>
          <a:stretch>
            <a:fillRect/>
          </a:stretch>
        </p:blipFill>
        <p:spPr>
          <a:xfrm>
            <a:off x="10270408" y="5646550"/>
            <a:ext cx="1417443" cy="710246"/>
          </a:xfrm>
          <a:prstGeom prst="rect">
            <a:avLst/>
          </a:prstGeom>
        </p:spPr>
      </p:pic>
      <p:pic>
        <p:nvPicPr>
          <p:cNvPr id="4" name="Bildobjekt 3">
            <a:extLst>
              <a:ext uri="{FF2B5EF4-FFF2-40B4-BE49-F238E27FC236}">
                <a16:creationId xmlns:a16="http://schemas.microsoft.com/office/drawing/2014/main" id="{F23467CA-6134-5B6A-BE27-2A6C906301BF}"/>
              </a:ext>
            </a:extLst>
          </p:cNvPr>
          <p:cNvPicPr>
            <a:picLocks noChangeAspect="1"/>
          </p:cNvPicPr>
          <p:nvPr/>
        </p:nvPicPr>
        <p:blipFill>
          <a:blip r:embed="rId3"/>
          <a:stretch>
            <a:fillRect/>
          </a:stretch>
        </p:blipFill>
        <p:spPr>
          <a:xfrm>
            <a:off x="557284" y="472164"/>
            <a:ext cx="11534632" cy="6370872"/>
          </a:xfrm>
          <a:prstGeom prst="rect">
            <a:avLst/>
          </a:prstGeom>
        </p:spPr>
      </p:pic>
      <p:pic>
        <p:nvPicPr>
          <p:cNvPr id="5" name="Bildobjekt 4">
            <a:extLst>
              <a:ext uri="{FF2B5EF4-FFF2-40B4-BE49-F238E27FC236}">
                <a16:creationId xmlns:a16="http://schemas.microsoft.com/office/drawing/2014/main" id="{67038D96-5FA5-E487-CC12-14EAF84300E6}"/>
              </a:ext>
            </a:extLst>
          </p:cNvPr>
          <p:cNvPicPr>
            <a:picLocks noChangeAspect="1"/>
          </p:cNvPicPr>
          <p:nvPr/>
        </p:nvPicPr>
        <p:blipFill>
          <a:blip r:embed="rId4"/>
          <a:stretch>
            <a:fillRect/>
          </a:stretch>
        </p:blipFill>
        <p:spPr>
          <a:xfrm>
            <a:off x="10560777" y="5798950"/>
            <a:ext cx="1417443" cy="710246"/>
          </a:xfrm>
          <a:prstGeom prst="rect">
            <a:avLst/>
          </a:prstGeom>
        </p:spPr>
      </p:pic>
      <p:sp>
        <p:nvSpPr>
          <p:cNvPr id="7" name="textruta 6">
            <a:extLst>
              <a:ext uri="{FF2B5EF4-FFF2-40B4-BE49-F238E27FC236}">
                <a16:creationId xmlns:a16="http://schemas.microsoft.com/office/drawing/2014/main" id="{563F23BC-0E8B-8548-7F1C-6F65FFAC0344}"/>
              </a:ext>
            </a:extLst>
          </p:cNvPr>
          <p:cNvSpPr txBox="1"/>
          <p:nvPr/>
        </p:nvSpPr>
        <p:spPr>
          <a:xfrm>
            <a:off x="2677943" y="2055932"/>
            <a:ext cx="7293313" cy="2746136"/>
          </a:xfrm>
          <a:prstGeom prst="rect">
            <a:avLst/>
          </a:prstGeom>
          <a:noFill/>
        </p:spPr>
        <p:txBody>
          <a:bodyPr wrap="square">
            <a:spAutoFit/>
          </a:bodyPr>
          <a:lstStyle/>
          <a:p>
            <a:pPr>
              <a:lnSpc>
                <a:spcPct val="107000"/>
              </a:lnSpc>
              <a:spcAft>
                <a:spcPts val="800"/>
              </a:spcAft>
            </a:pP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Om ni tittar på er själva som team inom företaget, vilka är era pluspoler?</a:t>
            </a:r>
            <a:br>
              <a:rPr lang="sv-SE" sz="1800" kern="100" dirty="0">
                <a:effectLst/>
                <a:latin typeface="Lato Light" panose="020F0302020204030203" pitchFamily="34" charset="0"/>
                <a:ea typeface="Aptos" panose="020B0004020202020204" pitchFamily="34" charset="0"/>
                <a:cs typeface="Times New Roman" panose="02020603050405020304" pitchFamily="18" charset="0"/>
              </a:rPr>
            </a:br>
            <a:endParaRPr lang="sv-SE" sz="1800" kern="100" dirty="0">
              <a:effectLst/>
              <a:latin typeface="Lato Light" panose="020F0302020204030203" pitchFamily="34" charset="0"/>
              <a:ea typeface="Aptos" panose="020B0004020202020204" pitchFamily="34" charset="0"/>
              <a:cs typeface="Times New Roman" panose="02020603050405020304" pitchFamily="18" charset="0"/>
            </a:endParaRPr>
          </a:p>
          <a:p>
            <a:pPr>
              <a:lnSpc>
                <a:spcPct val="107000"/>
              </a:lnSpc>
              <a:spcAft>
                <a:spcPts val="800"/>
              </a:spcAft>
            </a:pPr>
            <a:r>
              <a:rPr lang="sv-SE" sz="1800" dirty="0">
                <a:effectLst/>
                <a:latin typeface="Lato Light" panose="020F0302020204030203" pitchFamily="34" charset="0"/>
                <a:ea typeface="Aptos" panose="020B0004020202020204" pitchFamily="34" charset="0"/>
                <a:cs typeface="Times New Roman" panose="02020603050405020304" pitchFamily="18" charset="0"/>
              </a:rPr>
              <a:t>Vilka Minuspoler har ni? Hur kan andra team/avdelningar i företaget uppleva er? </a:t>
            </a:r>
            <a:br>
              <a:rPr lang="sv-SE" sz="1800" kern="100" dirty="0">
                <a:effectLst/>
                <a:latin typeface="Lato Light" panose="020F0302020204030203" pitchFamily="34" charset="0"/>
                <a:ea typeface="Aptos" panose="020B0004020202020204" pitchFamily="34" charset="0"/>
                <a:cs typeface="Times New Roman" panose="02020603050405020304" pitchFamily="18" charset="0"/>
              </a:rPr>
            </a:br>
            <a:endParaRPr lang="sv-SE" sz="1800" kern="100" dirty="0">
              <a:effectLst/>
              <a:latin typeface="Lato Light" panose="020F0302020204030203" pitchFamily="34" charset="0"/>
              <a:ea typeface="Aptos" panose="020B0004020202020204" pitchFamily="34" charset="0"/>
              <a:cs typeface="Times New Roman" panose="02020603050405020304" pitchFamily="18" charset="0"/>
            </a:endParaRPr>
          </a:p>
          <a:p>
            <a:pPr>
              <a:lnSpc>
                <a:spcPct val="107000"/>
              </a:lnSpc>
              <a:spcAft>
                <a:spcPts val="800"/>
              </a:spcAft>
            </a:pP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Vad skulle ni som team behöva stretcha?</a:t>
            </a:r>
            <a:br>
              <a:rPr lang="sv-SE" sz="1800" kern="100" dirty="0">
                <a:effectLst/>
                <a:latin typeface="Lato Light" panose="020F0302020204030203" pitchFamily="34" charset="0"/>
                <a:ea typeface="Aptos" panose="020B0004020202020204" pitchFamily="34" charset="0"/>
                <a:cs typeface="Times New Roman" panose="02020603050405020304" pitchFamily="18" charset="0"/>
              </a:rPr>
            </a:br>
            <a:endParaRPr lang="sv-SE" sz="1800" kern="100" dirty="0">
              <a:effectLst/>
              <a:latin typeface="Lato Light" panose="020F0302020204030203" pitchFamily="34" charset="0"/>
              <a:ea typeface="Aptos" panose="020B0004020202020204" pitchFamily="34" charset="0"/>
              <a:cs typeface="Times New Roman" panose="02020603050405020304" pitchFamily="18" charset="0"/>
            </a:endParaRPr>
          </a:p>
          <a:p>
            <a:pPr>
              <a:lnSpc>
                <a:spcPct val="107000"/>
              </a:lnSpc>
              <a:spcAft>
                <a:spcPts val="800"/>
              </a:spcAft>
            </a:pP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Hur kan ni göra det, med hjälp av det lilla stegets kraft?</a:t>
            </a:r>
          </a:p>
        </p:txBody>
      </p:sp>
    </p:spTree>
    <p:extLst>
      <p:ext uri="{BB962C8B-B14F-4D97-AF65-F5344CB8AC3E}">
        <p14:creationId xmlns:p14="http://schemas.microsoft.com/office/powerpoint/2010/main" val="2259666857"/>
      </p:ext>
    </p:extLst>
  </p:cSld>
  <p:clrMapOvr>
    <a:masterClrMapping/>
  </p:clrMapOvr>
  <p:transition spd="med">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70DE84-A0C3-DDC5-EB0F-89205B306A45}"/>
            </a:ext>
          </a:extLst>
        </p:cNvPr>
        <p:cNvGrpSpPr/>
        <p:nvPr/>
      </p:nvGrpSpPr>
      <p:grpSpPr>
        <a:xfrm>
          <a:off x="0" y="0"/>
          <a:ext cx="0" cy="0"/>
          <a:chOff x="0" y="0"/>
          <a:chExt cx="0" cy="0"/>
        </a:xfrm>
      </p:grpSpPr>
      <p:pic>
        <p:nvPicPr>
          <p:cNvPr id="223" name="Enzoway_logo_black.ai" descr="Enzoway_logo_black.ai">
            <a:extLst>
              <a:ext uri="{FF2B5EF4-FFF2-40B4-BE49-F238E27FC236}">
                <a16:creationId xmlns:a16="http://schemas.microsoft.com/office/drawing/2014/main" id="{C3DD58DF-9F6A-5B3B-C0F6-9B078C6436F6}"/>
              </a:ext>
            </a:extLst>
          </p:cNvPr>
          <p:cNvPicPr>
            <a:picLocks noChangeAspect="1"/>
          </p:cNvPicPr>
          <p:nvPr/>
        </p:nvPicPr>
        <p:blipFill>
          <a:blip r:embed="rId2"/>
          <a:stretch>
            <a:fillRect/>
          </a:stretch>
        </p:blipFill>
        <p:spPr>
          <a:xfrm>
            <a:off x="10093739" y="5722750"/>
            <a:ext cx="1418647" cy="712038"/>
          </a:xfrm>
          <a:prstGeom prst="rect">
            <a:avLst/>
          </a:prstGeom>
          <a:ln w="12700">
            <a:miter lim="400000"/>
          </a:ln>
        </p:spPr>
      </p:pic>
      <p:pic>
        <p:nvPicPr>
          <p:cNvPr id="2" name="Bildobjekt 1">
            <a:extLst>
              <a:ext uri="{FF2B5EF4-FFF2-40B4-BE49-F238E27FC236}">
                <a16:creationId xmlns:a16="http://schemas.microsoft.com/office/drawing/2014/main" id="{4A3FF4FD-D064-70F1-9C80-AD90223BB0EF}"/>
              </a:ext>
            </a:extLst>
          </p:cNvPr>
          <p:cNvPicPr>
            <a:picLocks noChangeAspect="1"/>
          </p:cNvPicPr>
          <p:nvPr/>
        </p:nvPicPr>
        <p:blipFill>
          <a:blip r:embed="rId3"/>
          <a:stretch>
            <a:fillRect/>
          </a:stretch>
        </p:blipFill>
        <p:spPr>
          <a:xfrm>
            <a:off x="328684" y="243564"/>
            <a:ext cx="11534632" cy="6370872"/>
          </a:xfrm>
          <a:prstGeom prst="rect">
            <a:avLst/>
          </a:prstGeom>
        </p:spPr>
      </p:pic>
      <p:pic>
        <p:nvPicPr>
          <p:cNvPr id="3" name="Bildobjekt 2">
            <a:extLst>
              <a:ext uri="{FF2B5EF4-FFF2-40B4-BE49-F238E27FC236}">
                <a16:creationId xmlns:a16="http://schemas.microsoft.com/office/drawing/2014/main" id="{2242FF98-9E53-2EEB-625B-783FEF9E65F3}"/>
              </a:ext>
            </a:extLst>
          </p:cNvPr>
          <p:cNvPicPr>
            <a:picLocks noChangeAspect="1"/>
          </p:cNvPicPr>
          <p:nvPr/>
        </p:nvPicPr>
        <p:blipFill>
          <a:blip r:embed="rId3"/>
          <a:stretch>
            <a:fillRect/>
          </a:stretch>
        </p:blipFill>
        <p:spPr>
          <a:xfrm>
            <a:off x="404884" y="319764"/>
            <a:ext cx="11534632" cy="6370872"/>
          </a:xfrm>
          <a:prstGeom prst="rect">
            <a:avLst/>
          </a:prstGeom>
        </p:spPr>
      </p:pic>
      <p:pic>
        <p:nvPicPr>
          <p:cNvPr id="10" name="Bildobjekt 9">
            <a:extLst>
              <a:ext uri="{FF2B5EF4-FFF2-40B4-BE49-F238E27FC236}">
                <a16:creationId xmlns:a16="http://schemas.microsoft.com/office/drawing/2014/main" id="{5D6EEBFA-AEE1-8540-E313-05FC4EEAC217}"/>
              </a:ext>
            </a:extLst>
          </p:cNvPr>
          <p:cNvPicPr>
            <a:picLocks noChangeAspect="1"/>
          </p:cNvPicPr>
          <p:nvPr/>
        </p:nvPicPr>
        <p:blipFill>
          <a:blip r:embed="rId4"/>
          <a:stretch>
            <a:fillRect/>
          </a:stretch>
        </p:blipFill>
        <p:spPr>
          <a:xfrm>
            <a:off x="10270408" y="5646550"/>
            <a:ext cx="1417443" cy="710246"/>
          </a:xfrm>
          <a:prstGeom prst="rect">
            <a:avLst/>
          </a:prstGeom>
        </p:spPr>
      </p:pic>
      <p:pic>
        <p:nvPicPr>
          <p:cNvPr id="4" name="Bildobjekt 3">
            <a:extLst>
              <a:ext uri="{FF2B5EF4-FFF2-40B4-BE49-F238E27FC236}">
                <a16:creationId xmlns:a16="http://schemas.microsoft.com/office/drawing/2014/main" id="{B79588D0-CA8D-7368-2604-CADEB69608D0}"/>
              </a:ext>
            </a:extLst>
          </p:cNvPr>
          <p:cNvPicPr>
            <a:picLocks noChangeAspect="1"/>
          </p:cNvPicPr>
          <p:nvPr/>
        </p:nvPicPr>
        <p:blipFill>
          <a:blip r:embed="rId3"/>
          <a:stretch>
            <a:fillRect/>
          </a:stretch>
        </p:blipFill>
        <p:spPr>
          <a:xfrm>
            <a:off x="557284" y="472164"/>
            <a:ext cx="11534632" cy="6370872"/>
          </a:xfrm>
          <a:prstGeom prst="rect">
            <a:avLst/>
          </a:prstGeom>
        </p:spPr>
      </p:pic>
      <p:pic>
        <p:nvPicPr>
          <p:cNvPr id="5" name="Bildobjekt 4">
            <a:extLst>
              <a:ext uri="{FF2B5EF4-FFF2-40B4-BE49-F238E27FC236}">
                <a16:creationId xmlns:a16="http://schemas.microsoft.com/office/drawing/2014/main" id="{2A348222-4BCD-74B7-8B0B-19548384E648}"/>
              </a:ext>
            </a:extLst>
          </p:cNvPr>
          <p:cNvPicPr>
            <a:picLocks noChangeAspect="1"/>
          </p:cNvPicPr>
          <p:nvPr/>
        </p:nvPicPr>
        <p:blipFill>
          <a:blip r:embed="rId4"/>
          <a:stretch>
            <a:fillRect/>
          </a:stretch>
        </p:blipFill>
        <p:spPr>
          <a:xfrm>
            <a:off x="10560777" y="5798950"/>
            <a:ext cx="1417443" cy="710246"/>
          </a:xfrm>
          <a:prstGeom prst="rect">
            <a:avLst/>
          </a:prstGeom>
        </p:spPr>
      </p:pic>
      <p:sp>
        <p:nvSpPr>
          <p:cNvPr id="6" name="textruta 5">
            <a:extLst>
              <a:ext uri="{FF2B5EF4-FFF2-40B4-BE49-F238E27FC236}">
                <a16:creationId xmlns:a16="http://schemas.microsoft.com/office/drawing/2014/main" id="{211C01A0-D71C-A135-CB17-805CB9CDD62E}"/>
              </a:ext>
            </a:extLst>
          </p:cNvPr>
          <p:cNvSpPr txBox="1"/>
          <p:nvPr/>
        </p:nvSpPr>
        <p:spPr>
          <a:xfrm>
            <a:off x="1153048" y="1379810"/>
            <a:ext cx="7147867" cy="5139869"/>
          </a:xfrm>
          <a:prstGeom prst="rect">
            <a:avLst/>
          </a:prstGeom>
          <a:noFill/>
        </p:spPr>
        <p:txBody>
          <a:bodyPr wrap="square">
            <a:spAutoFit/>
          </a:bodyPr>
          <a:lstStyle/>
          <a:p>
            <a:pPr>
              <a:lnSpc>
                <a:spcPct val="107000"/>
              </a:lnSpc>
              <a:spcAft>
                <a:spcPts val="800"/>
              </a:spcAft>
            </a:pPr>
            <a:r>
              <a:rPr lang="sv-SE" kern="100" dirty="0">
                <a:latin typeface="Lato Light" panose="020F0302020204030203" pitchFamily="34" charset="0"/>
                <a:ea typeface="Aptos" panose="020B0004020202020204" pitchFamily="34" charset="0"/>
                <a:cs typeface="Times New Roman" panose="02020603050405020304" pitchFamily="18" charset="0"/>
              </a:rPr>
              <a:t>Uppgift</a:t>
            </a: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a:t>
            </a:r>
          </a:p>
          <a:p>
            <a:pPr>
              <a:lnSpc>
                <a:spcPct val="107000"/>
              </a:lnSpc>
              <a:spcAft>
                <a:spcPts val="800"/>
              </a:spcAft>
            </a:pP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Slussa de kommande veckorna en av dina minuspoler och se hur du bättre kan bemästra denna.</a:t>
            </a:r>
          </a:p>
          <a:p>
            <a:pPr>
              <a:lnSpc>
                <a:spcPct val="107000"/>
              </a:lnSpc>
              <a:spcAft>
                <a:spcPts val="800"/>
              </a:spcAft>
            </a:pP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Vad är din upplevelse? Vilken positiv påverkan får detta på dina Pluspoler? Vilken feedback får du på detta från personerna i din omgivning?</a:t>
            </a:r>
          </a:p>
          <a:p>
            <a:pPr>
              <a:lnSpc>
                <a:spcPct val="107000"/>
              </a:lnSpc>
              <a:spcAft>
                <a:spcPts val="800"/>
              </a:spcAft>
            </a:pP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Reflektera över teamets Minuspol, hur kan du bidra till att minska den? har det märkts någon skillnad? Vad då? Hur då?  Vad har du upplevt?</a:t>
            </a:r>
          </a:p>
          <a:p>
            <a:pPr>
              <a:lnSpc>
                <a:spcPct val="107000"/>
              </a:lnSpc>
              <a:spcAft>
                <a:spcPts val="800"/>
              </a:spcAft>
            </a:pPr>
            <a:endParaRPr lang="sv-SE" kern="100" dirty="0">
              <a:latin typeface="Lato Light" panose="020F0302020204030203" pitchFamily="34" charset="0"/>
              <a:ea typeface="Aptos" panose="020B0004020202020204" pitchFamily="34" charset="0"/>
              <a:cs typeface="Times New Roman" panose="02020603050405020304" pitchFamily="18" charset="0"/>
            </a:endParaRPr>
          </a:p>
          <a:p>
            <a:pPr>
              <a:lnSpc>
                <a:spcPct val="107000"/>
              </a:lnSpc>
              <a:spcAft>
                <a:spcPts val="800"/>
              </a:spcAft>
            </a:pPr>
            <a:r>
              <a:rPr lang="sv-SE" kern="100" dirty="0">
                <a:latin typeface="Lato Light" panose="020F0302020204030203" pitchFamily="34" charset="0"/>
                <a:ea typeface="Aptos" panose="020B0004020202020204" pitchFamily="34" charset="0"/>
                <a:cs typeface="Times New Roman" panose="02020603050405020304" pitchFamily="18" charset="0"/>
              </a:rPr>
              <a:t>Kom ihåg att också läsa novellen.</a:t>
            </a:r>
          </a:p>
          <a:p>
            <a:pPr>
              <a:lnSpc>
                <a:spcPct val="107000"/>
              </a:lnSpc>
              <a:spcAft>
                <a:spcPts val="800"/>
              </a:spcAft>
            </a:pPr>
            <a:endParaRPr lang="sv-SE" sz="1800" kern="100" dirty="0">
              <a:effectLst/>
              <a:latin typeface="Lato Light" panose="020F0302020204030203" pitchFamily="34" charset="0"/>
              <a:ea typeface="Aptos" panose="020B0004020202020204" pitchFamily="34" charset="0"/>
              <a:cs typeface="Times New Roman" panose="02020603050405020304" pitchFamily="18" charset="0"/>
            </a:endParaRPr>
          </a:p>
          <a:p>
            <a:pPr>
              <a:lnSpc>
                <a:spcPct val="107000"/>
              </a:lnSpc>
              <a:spcAft>
                <a:spcPts val="800"/>
              </a:spcAft>
            </a:pP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Referenserfarenhet:</a:t>
            </a:r>
          </a:p>
          <a:p>
            <a:pPr>
              <a:lnSpc>
                <a:spcPct val="107000"/>
              </a:lnSpc>
              <a:spcAft>
                <a:spcPts val="800"/>
              </a:spcAft>
            </a:pP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Skriv ner dina reflektioner.</a:t>
            </a:r>
          </a:p>
          <a:p>
            <a:pPr>
              <a:lnSpc>
                <a:spcPct val="107000"/>
              </a:lnSpc>
              <a:spcAft>
                <a:spcPts val="800"/>
              </a:spcAft>
            </a:pPr>
            <a:endParaRPr lang="sv-SE" sz="1800" kern="100" dirty="0">
              <a:effectLst/>
              <a:latin typeface="Lato Light" panose="020F0302020204030203" pitchFamily="34" charset="0"/>
              <a:ea typeface="Aptos" panose="020B0004020202020204" pitchFamily="34" charset="0"/>
              <a:cs typeface="Times New Roman" panose="02020603050405020304" pitchFamily="18" charset="0"/>
            </a:endParaRPr>
          </a:p>
        </p:txBody>
      </p:sp>
      <p:pic>
        <p:nvPicPr>
          <p:cNvPr id="7" name="Bildobjekt 6">
            <a:extLst>
              <a:ext uri="{FF2B5EF4-FFF2-40B4-BE49-F238E27FC236}">
                <a16:creationId xmlns:a16="http://schemas.microsoft.com/office/drawing/2014/main" id="{9179A51C-AB3B-302C-CA80-21FB4B65B0B3}"/>
              </a:ext>
            </a:extLst>
          </p:cNvPr>
          <p:cNvPicPr>
            <a:picLocks noChangeAspect="1"/>
          </p:cNvPicPr>
          <p:nvPr/>
        </p:nvPicPr>
        <p:blipFill>
          <a:blip r:embed="rId5"/>
          <a:stretch>
            <a:fillRect/>
          </a:stretch>
        </p:blipFill>
        <p:spPr>
          <a:xfrm>
            <a:off x="9750492" y="-571715"/>
            <a:ext cx="2441508" cy="6256365"/>
          </a:xfrm>
          <a:prstGeom prst="rect">
            <a:avLst/>
          </a:prstGeom>
        </p:spPr>
      </p:pic>
    </p:spTree>
    <p:extLst>
      <p:ext uri="{BB962C8B-B14F-4D97-AF65-F5344CB8AC3E}">
        <p14:creationId xmlns:p14="http://schemas.microsoft.com/office/powerpoint/2010/main" val="2016374861"/>
      </p:ext>
    </p:extLst>
  </p:cSld>
  <p:clrMapOvr>
    <a:masterClrMapping/>
  </p:clrMapOvr>
  <p:transition spd="med">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1EDFD-7E0C-DB14-581B-69A72267D0F1}"/>
            </a:ext>
          </a:extLst>
        </p:cNvPr>
        <p:cNvGrpSpPr/>
        <p:nvPr/>
      </p:nvGrpSpPr>
      <p:grpSpPr>
        <a:xfrm>
          <a:off x="0" y="0"/>
          <a:ext cx="0" cy="0"/>
          <a:chOff x="0" y="0"/>
          <a:chExt cx="0" cy="0"/>
        </a:xfrm>
      </p:grpSpPr>
      <p:pic>
        <p:nvPicPr>
          <p:cNvPr id="223" name="Enzoway_logo_black.ai" descr="Enzoway_logo_black.ai">
            <a:extLst>
              <a:ext uri="{FF2B5EF4-FFF2-40B4-BE49-F238E27FC236}">
                <a16:creationId xmlns:a16="http://schemas.microsoft.com/office/drawing/2014/main" id="{54968B78-4F88-BB5B-80F3-C95812CF32B5}"/>
              </a:ext>
            </a:extLst>
          </p:cNvPr>
          <p:cNvPicPr>
            <a:picLocks noChangeAspect="1"/>
          </p:cNvPicPr>
          <p:nvPr/>
        </p:nvPicPr>
        <p:blipFill>
          <a:blip r:embed="rId2"/>
          <a:stretch>
            <a:fillRect/>
          </a:stretch>
        </p:blipFill>
        <p:spPr>
          <a:xfrm>
            <a:off x="10093739" y="5722750"/>
            <a:ext cx="1418647" cy="712038"/>
          </a:xfrm>
          <a:prstGeom prst="rect">
            <a:avLst/>
          </a:prstGeom>
          <a:ln w="12700">
            <a:miter lim="400000"/>
          </a:ln>
        </p:spPr>
      </p:pic>
      <p:pic>
        <p:nvPicPr>
          <p:cNvPr id="2" name="Bildobjekt 1">
            <a:extLst>
              <a:ext uri="{FF2B5EF4-FFF2-40B4-BE49-F238E27FC236}">
                <a16:creationId xmlns:a16="http://schemas.microsoft.com/office/drawing/2014/main" id="{B605135D-0551-6787-9AB8-A27D4BDE92BF}"/>
              </a:ext>
            </a:extLst>
          </p:cNvPr>
          <p:cNvPicPr>
            <a:picLocks noChangeAspect="1"/>
          </p:cNvPicPr>
          <p:nvPr/>
        </p:nvPicPr>
        <p:blipFill>
          <a:blip r:embed="rId3"/>
          <a:stretch>
            <a:fillRect/>
          </a:stretch>
        </p:blipFill>
        <p:spPr>
          <a:xfrm>
            <a:off x="328684" y="243564"/>
            <a:ext cx="11534632" cy="6370872"/>
          </a:xfrm>
          <a:prstGeom prst="rect">
            <a:avLst/>
          </a:prstGeom>
        </p:spPr>
      </p:pic>
      <p:pic>
        <p:nvPicPr>
          <p:cNvPr id="3" name="Bildobjekt 2">
            <a:extLst>
              <a:ext uri="{FF2B5EF4-FFF2-40B4-BE49-F238E27FC236}">
                <a16:creationId xmlns:a16="http://schemas.microsoft.com/office/drawing/2014/main" id="{23227089-4192-0F45-C919-25DA115137F0}"/>
              </a:ext>
            </a:extLst>
          </p:cNvPr>
          <p:cNvPicPr>
            <a:picLocks noChangeAspect="1"/>
          </p:cNvPicPr>
          <p:nvPr/>
        </p:nvPicPr>
        <p:blipFill>
          <a:blip r:embed="rId3"/>
          <a:stretch>
            <a:fillRect/>
          </a:stretch>
        </p:blipFill>
        <p:spPr>
          <a:xfrm>
            <a:off x="404884" y="319764"/>
            <a:ext cx="11534632" cy="6370872"/>
          </a:xfrm>
          <a:prstGeom prst="rect">
            <a:avLst/>
          </a:prstGeom>
        </p:spPr>
      </p:pic>
      <p:pic>
        <p:nvPicPr>
          <p:cNvPr id="10" name="Bildobjekt 9">
            <a:extLst>
              <a:ext uri="{FF2B5EF4-FFF2-40B4-BE49-F238E27FC236}">
                <a16:creationId xmlns:a16="http://schemas.microsoft.com/office/drawing/2014/main" id="{7B03AEB0-A2B8-9927-F30C-A6D5A1D4B066}"/>
              </a:ext>
            </a:extLst>
          </p:cNvPr>
          <p:cNvPicPr>
            <a:picLocks noChangeAspect="1"/>
          </p:cNvPicPr>
          <p:nvPr/>
        </p:nvPicPr>
        <p:blipFill>
          <a:blip r:embed="rId4"/>
          <a:stretch>
            <a:fillRect/>
          </a:stretch>
        </p:blipFill>
        <p:spPr>
          <a:xfrm>
            <a:off x="10270408" y="5646550"/>
            <a:ext cx="1417443" cy="710246"/>
          </a:xfrm>
          <a:prstGeom prst="rect">
            <a:avLst/>
          </a:prstGeom>
        </p:spPr>
      </p:pic>
      <p:pic>
        <p:nvPicPr>
          <p:cNvPr id="4" name="Bildobjekt 3">
            <a:extLst>
              <a:ext uri="{FF2B5EF4-FFF2-40B4-BE49-F238E27FC236}">
                <a16:creationId xmlns:a16="http://schemas.microsoft.com/office/drawing/2014/main" id="{BC7327A0-1775-D95C-39B0-D119E9A232C2}"/>
              </a:ext>
            </a:extLst>
          </p:cNvPr>
          <p:cNvPicPr>
            <a:picLocks noChangeAspect="1"/>
          </p:cNvPicPr>
          <p:nvPr/>
        </p:nvPicPr>
        <p:blipFill>
          <a:blip r:embed="rId3"/>
          <a:stretch>
            <a:fillRect/>
          </a:stretch>
        </p:blipFill>
        <p:spPr>
          <a:xfrm>
            <a:off x="557284" y="472164"/>
            <a:ext cx="11534632" cy="6370872"/>
          </a:xfrm>
          <a:prstGeom prst="rect">
            <a:avLst/>
          </a:prstGeom>
        </p:spPr>
      </p:pic>
      <p:pic>
        <p:nvPicPr>
          <p:cNvPr id="5" name="Bildobjekt 4">
            <a:extLst>
              <a:ext uri="{FF2B5EF4-FFF2-40B4-BE49-F238E27FC236}">
                <a16:creationId xmlns:a16="http://schemas.microsoft.com/office/drawing/2014/main" id="{59706508-4909-D5F2-CAE2-211433A71244}"/>
              </a:ext>
            </a:extLst>
          </p:cNvPr>
          <p:cNvPicPr>
            <a:picLocks noChangeAspect="1"/>
          </p:cNvPicPr>
          <p:nvPr/>
        </p:nvPicPr>
        <p:blipFill>
          <a:blip r:embed="rId4"/>
          <a:stretch>
            <a:fillRect/>
          </a:stretch>
        </p:blipFill>
        <p:spPr>
          <a:xfrm>
            <a:off x="10560777" y="5798950"/>
            <a:ext cx="1417443" cy="710246"/>
          </a:xfrm>
          <a:prstGeom prst="rect">
            <a:avLst/>
          </a:prstGeom>
        </p:spPr>
      </p:pic>
      <p:sp>
        <p:nvSpPr>
          <p:cNvPr id="6" name="textruta 5">
            <a:extLst>
              <a:ext uri="{FF2B5EF4-FFF2-40B4-BE49-F238E27FC236}">
                <a16:creationId xmlns:a16="http://schemas.microsoft.com/office/drawing/2014/main" id="{F9F0E42A-0C2E-E23B-FEA3-CF0CFB83A65F}"/>
              </a:ext>
            </a:extLst>
          </p:cNvPr>
          <p:cNvSpPr txBox="1"/>
          <p:nvPr/>
        </p:nvSpPr>
        <p:spPr>
          <a:xfrm>
            <a:off x="5347150" y="979949"/>
            <a:ext cx="1497699" cy="461665"/>
          </a:xfrm>
          <a:prstGeom prst="rect">
            <a:avLst/>
          </a:prstGeom>
          <a:noFill/>
        </p:spPr>
        <p:txBody>
          <a:bodyPr wrap="square" rtlCol="0">
            <a:spAutoFit/>
          </a:bodyPr>
          <a:lstStyle/>
          <a:p>
            <a:r>
              <a:rPr lang="sv-SE" sz="2400" b="1" dirty="0">
                <a:latin typeface="Lato Light" panose="020F0302020204030203" pitchFamily="34" charset="0"/>
              </a:rPr>
              <a:t>Uppgiften</a:t>
            </a:r>
          </a:p>
        </p:txBody>
      </p:sp>
      <p:sp>
        <p:nvSpPr>
          <p:cNvPr id="7" name="textruta 6">
            <a:extLst>
              <a:ext uri="{FF2B5EF4-FFF2-40B4-BE49-F238E27FC236}">
                <a16:creationId xmlns:a16="http://schemas.microsoft.com/office/drawing/2014/main" id="{D3249E4B-3086-7434-F639-F8721533D17B}"/>
              </a:ext>
            </a:extLst>
          </p:cNvPr>
          <p:cNvSpPr txBox="1"/>
          <p:nvPr/>
        </p:nvSpPr>
        <p:spPr>
          <a:xfrm>
            <a:off x="1217992" y="2120630"/>
            <a:ext cx="7342348" cy="3053913"/>
          </a:xfrm>
          <a:prstGeom prst="rect">
            <a:avLst/>
          </a:prstGeom>
          <a:noFill/>
        </p:spPr>
        <p:txBody>
          <a:bodyPr wrap="square">
            <a:spAutoFit/>
          </a:bodyPr>
          <a:lstStyle/>
          <a:p>
            <a:pPr>
              <a:lnSpc>
                <a:spcPct val="107000"/>
              </a:lnSpc>
              <a:spcAft>
                <a:spcPts val="800"/>
              </a:spcAft>
            </a:pP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Hur gått med </a:t>
            </a:r>
            <a:r>
              <a:rPr lang="sv-SE" kern="100" dirty="0">
                <a:latin typeface="Lato Light" panose="020F0302020204030203" pitchFamily="34" charset="0"/>
                <a:ea typeface="Aptos" panose="020B0004020202020204" pitchFamily="34" charset="0"/>
                <a:cs typeface="Times New Roman" panose="02020603050405020304" pitchFamily="18" charset="0"/>
              </a:rPr>
              <a:t>uppgiften</a:t>
            </a: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a:t>
            </a:r>
          </a:p>
          <a:p>
            <a:pPr>
              <a:lnSpc>
                <a:spcPct val="107000"/>
              </a:lnSpc>
              <a:spcAft>
                <a:spcPts val="800"/>
              </a:spcAft>
            </a:pP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Förra gången lärde vi oss om Enzoway Modellen </a:t>
            </a:r>
            <a:r>
              <a:rPr lang="sv-SE" kern="100" dirty="0">
                <a:latin typeface="Lato Light" panose="020F0302020204030203" pitchFamily="34" charset="0"/>
                <a:ea typeface="Aptos" panose="020B0004020202020204" pitchFamily="34" charset="0"/>
                <a:cs typeface="Times New Roman" panose="02020603050405020304" pitchFamily="18" charset="0"/>
              </a:rPr>
              <a:t>Enzoh</a:t>
            </a: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järnorna.</a:t>
            </a:r>
            <a:br>
              <a:rPr lang="sv-SE" sz="1800" kern="100" dirty="0">
                <a:effectLst/>
                <a:latin typeface="Lato Light" panose="020F0302020204030203" pitchFamily="34" charset="0"/>
                <a:ea typeface="Aptos" panose="020B0004020202020204" pitchFamily="34" charset="0"/>
                <a:cs typeface="Times New Roman" panose="02020603050405020304" pitchFamily="18" charset="0"/>
              </a:rPr>
            </a:br>
            <a:r>
              <a:rPr lang="sv-SE" kern="100" dirty="0">
                <a:latin typeface="Lato Light" panose="020F0302020204030203" pitchFamily="34" charset="0"/>
                <a:ea typeface="Aptos" panose="020B0004020202020204" pitchFamily="34" charset="0"/>
                <a:cs typeface="Times New Roman" panose="02020603050405020304" pitchFamily="18" charset="0"/>
              </a:rPr>
              <a:t>H</a:t>
            </a: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ur har era reflektioner gått kring detta? </a:t>
            </a:r>
          </a:p>
          <a:p>
            <a:pPr>
              <a:lnSpc>
                <a:spcPct val="107000"/>
              </a:lnSpc>
              <a:spcAft>
                <a:spcPts val="800"/>
              </a:spcAft>
            </a:pPr>
            <a:r>
              <a:rPr lang="sv-SE" kern="100" dirty="0">
                <a:latin typeface="Lato Light" panose="020F0302020204030203" pitchFamily="34" charset="0"/>
                <a:ea typeface="Aptos" panose="020B0004020202020204" pitchFamily="34" charset="0"/>
                <a:cs typeface="Times New Roman" panose="02020603050405020304" pitchFamily="18" charset="0"/>
              </a:rPr>
              <a:t>Har någon fattat ett beslut grundat på den här modellen?</a:t>
            </a:r>
            <a:endParaRPr lang="sv-SE" sz="1800" kern="100" dirty="0">
              <a:effectLst/>
              <a:latin typeface="Lato Light" panose="020F0302020204030203" pitchFamily="34" charset="0"/>
              <a:ea typeface="Aptos" panose="020B0004020202020204" pitchFamily="34" charset="0"/>
              <a:cs typeface="Times New Roman" panose="02020603050405020304" pitchFamily="18" charset="0"/>
            </a:endParaRPr>
          </a:p>
          <a:p>
            <a:pPr>
              <a:lnSpc>
                <a:spcPct val="107000"/>
              </a:lnSpc>
              <a:spcAft>
                <a:spcPts val="800"/>
              </a:spcAft>
            </a:pPr>
            <a:endParaRPr lang="sv-SE" sz="1800" kern="100" dirty="0">
              <a:effectLst/>
              <a:latin typeface="Lato Light" panose="020F0302020204030203" pitchFamily="34" charset="0"/>
              <a:ea typeface="Aptos" panose="020B0004020202020204" pitchFamily="34" charset="0"/>
              <a:cs typeface="Times New Roman" panose="02020603050405020304" pitchFamily="18" charset="0"/>
            </a:endParaRPr>
          </a:p>
          <a:p>
            <a:pPr>
              <a:lnSpc>
                <a:spcPct val="107000"/>
              </a:lnSpc>
              <a:spcAft>
                <a:spcPts val="800"/>
              </a:spcAft>
            </a:pP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Är det någon som vill dela något?</a:t>
            </a:r>
          </a:p>
          <a:p>
            <a:pPr>
              <a:lnSpc>
                <a:spcPct val="107000"/>
              </a:lnSpc>
              <a:spcAft>
                <a:spcPts val="800"/>
              </a:spcAft>
            </a:pPr>
            <a:r>
              <a:rPr lang="sv-SE" kern="100" dirty="0">
                <a:latin typeface="Lato Light" panose="020F0302020204030203" pitchFamily="34" charset="0"/>
                <a:ea typeface="Aptos" panose="020B0004020202020204" pitchFamily="34" charset="0"/>
                <a:cs typeface="Times New Roman" panose="02020603050405020304" pitchFamily="18" charset="0"/>
              </a:rPr>
              <a:t>Hur har det gått för oss i teamet?</a:t>
            </a:r>
          </a:p>
          <a:p>
            <a:pPr>
              <a:lnSpc>
                <a:spcPct val="107000"/>
              </a:lnSpc>
              <a:spcAft>
                <a:spcPts val="800"/>
              </a:spcAft>
            </a:pP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Hur går det med Enzoway </a:t>
            </a:r>
            <a:r>
              <a:rPr lang="sv-SE" sz="1800" kern="100" dirty="0" err="1">
                <a:effectLst/>
                <a:latin typeface="Lato Light" panose="020F0302020204030203" pitchFamily="34" charset="0"/>
                <a:ea typeface="Aptos" panose="020B0004020202020204" pitchFamily="34" charset="0"/>
                <a:cs typeface="Times New Roman" panose="02020603050405020304" pitchFamily="18" charset="0"/>
              </a:rPr>
              <a:t>appen</a:t>
            </a: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 och slussen? </a:t>
            </a:r>
          </a:p>
        </p:txBody>
      </p:sp>
      <p:pic>
        <p:nvPicPr>
          <p:cNvPr id="8" name="Bildobjekt 7">
            <a:extLst>
              <a:ext uri="{FF2B5EF4-FFF2-40B4-BE49-F238E27FC236}">
                <a16:creationId xmlns:a16="http://schemas.microsoft.com/office/drawing/2014/main" id="{163938FA-53C6-9CA7-6040-9D9B6DBA8E1E}"/>
              </a:ext>
            </a:extLst>
          </p:cNvPr>
          <p:cNvPicPr>
            <a:picLocks noChangeAspect="1"/>
          </p:cNvPicPr>
          <p:nvPr/>
        </p:nvPicPr>
        <p:blipFill>
          <a:blip r:embed="rId5"/>
          <a:stretch>
            <a:fillRect/>
          </a:stretch>
        </p:blipFill>
        <p:spPr>
          <a:xfrm>
            <a:off x="7772399" y="583880"/>
            <a:ext cx="4561065" cy="5403606"/>
          </a:xfrm>
          <a:prstGeom prst="rect">
            <a:avLst/>
          </a:prstGeom>
        </p:spPr>
      </p:pic>
    </p:spTree>
    <p:extLst>
      <p:ext uri="{BB962C8B-B14F-4D97-AF65-F5344CB8AC3E}">
        <p14:creationId xmlns:p14="http://schemas.microsoft.com/office/powerpoint/2010/main" val="720214748"/>
      </p:ext>
    </p:extLst>
  </p:cSld>
  <p:clrMapOvr>
    <a:masterClrMapping/>
  </p:clrMapOvr>
  <p:transition spd="med">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A6418-CFE4-A8A2-C988-24EC9431674F}"/>
            </a:ext>
          </a:extLst>
        </p:cNvPr>
        <p:cNvGrpSpPr/>
        <p:nvPr/>
      </p:nvGrpSpPr>
      <p:grpSpPr>
        <a:xfrm>
          <a:off x="0" y="0"/>
          <a:ext cx="0" cy="0"/>
          <a:chOff x="0" y="0"/>
          <a:chExt cx="0" cy="0"/>
        </a:xfrm>
      </p:grpSpPr>
      <p:pic>
        <p:nvPicPr>
          <p:cNvPr id="223" name="Enzoway_logo_black.ai" descr="Enzoway_logo_black.ai">
            <a:extLst>
              <a:ext uri="{FF2B5EF4-FFF2-40B4-BE49-F238E27FC236}">
                <a16:creationId xmlns:a16="http://schemas.microsoft.com/office/drawing/2014/main" id="{709AD3C4-CA42-EC1F-0EE6-64A4A188EF93}"/>
              </a:ext>
            </a:extLst>
          </p:cNvPr>
          <p:cNvPicPr>
            <a:picLocks noChangeAspect="1"/>
          </p:cNvPicPr>
          <p:nvPr/>
        </p:nvPicPr>
        <p:blipFill>
          <a:blip r:embed="rId2"/>
          <a:stretch>
            <a:fillRect/>
          </a:stretch>
        </p:blipFill>
        <p:spPr>
          <a:xfrm>
            <a:off x="10093739" y="5722750"/>
            <a:ext cx="1418647" cy="712038"/>
          </a:xfrm>
          <a:prstGeom prst="rect">
            <a:avLst/>
          </a:prstGeom>
          <a:ln w="12700">
            <a:miter lim="400000"/>
          </a:ln>
        </p:spPr>
      </p:pic>
      <p:pic>
        <p:nvPicPr>
          <p:cNvPr id="2" name="Bildobjekt 1">
            <a:extLst>
              <a:ext uri="{FF2B5EF4-FFF2-40B4-BE49-F238E27FC236}">
                <a16:creationId xmlns:a16="http://schemas.microsoft.com/office/drawing/2014/main" id="{1DBFC2A8-78FA-FC2A-1D1A-715A939EB74E}"/>
              </a:ext>
            </a:extLst>
          </p:cNvPr>
          <p:cNvPicPr>
            <a:picLocks noChangeAspect="1"/>
          </p:cNvPicPr>
          <p:nvPr/>
        </p:nvPicPr>
        <p:blipFill>
          <a:blip r:embed="rId3"/>
          <a:stretch>
            <a:fillRect/>
          </a:stretch>
        </p:blipFill>
        <p:spPr>
          <a:xfrm>
            <a:off x="328684" y="243564"/>
            <a:ext cx="11534632" cy="6370872"/>
          </a:xfrm>
          <a:prstGeom prst="rect">
            <a:avLst/>
          </a:prstGeom>
        </p:spPr>
      </p:pic>
      <p:pic>
        <p:nvPicPr>
          <p:cNvPr id="3" name="Bildobjekt 2">
            <a:extLst>
              <a:ext uri="{FF2B5EF4-FFF2-40B4-BE49-F238E27FC236}">
                <a16:creationId xmlns:a16="http://schemas.microsoft.com/office/drawing/2014/main" id="{927F87DE-3405-3A16-793D-70AAF8241E40}"/>
              </a:ext>
            </a:extLst>
          </p:cNvPr>
          <p:cNvPicPr>
            <a:picLocks noChangeAspect="1"/>
          </p:cNvPicPr>
          <p:nvPr/>
        </p:nvPicPr>
        <p:blipFill>
          <a:blip r:embed="rId3"/>
          <a:stretch>
            <a:fillRect/>
          </a:stretch>
        </p:blipFill>
        <p:spPr>
          <a:xfrm>
            <a:off x="404884" y="319764"/>
            <a:ext cx="11534632" cy="6370872"/>
          </a:xfrm>
          <a:prstGeom prst="rect">
            <a:avLst/>
          </a:prstGeom>
        </p:spPr>
      </p:pic>
      <p:pic>
        <p:nvPicPr>
          <p:cNvPr id="10" name="Bildobjekt 9">
            <a:extLst>
              <a:ext uri="{FF2B5EF4-FFF2-40B4-BE49-F238E27FC236}">
                <a16:creationId xmlns:a16="http://schemas.microsoft.com/office/drawing/2014/main" id="{77A40CBB-E19E-94BC-1E6B-BA50BD73DB70}"/>
              </a:ext>
            </a:extLst>
          </p:cNvPr>
          <p:cNvPicPr>
            <a:picLocks noChangeAspect="1"/>
          </p:cNvPicPr>
          <p:nvPr/>
        </p:nvPicPr>
        <p:blipFill>
          <a:blip r:embed="rId4"/>
          <a:stretch>
            <a:fillRect/>
          </a:stretch>
        </p:blipFill>
        <p:spPr>
          <a:xfrm>
            <a:off x="10270408" y="5646550"/>
            <a:ext cx="1417443" cy="710246"/>
          </a:xfrm>
          <a:prstGeom prst="rect">
            <a:avLst/>
          </a:prstGeom>
        </p:spPr>
      </p:pic>
      <p:pic>
        <p:nvPicPr>
          <p:cNvPr id="4" name="Bildobjekt 3">
            <a:extLst>
              <a:ext uri="{FF2B5EF4-FFF2-40B4-BE49-F238E27FC236}">
                <a16:creationId xmlns:a16="http://schemas.microsoft.com/office/drawing/2014/main" id="{DA184FC7-40FA-2C70-04CF-D3FDFDA576DC}"/>
              </a:ext>
            </a:extLst>
          </p:cNvPr>
          <p:cNvPicPr>
            <a:picLocks noChangeAspect="1"/>
          </p:cNvPicPr>
          <p:nvPr/>
        </p:nvPicPr>
        <p:blipFill>
          <a:blip r:embed="rId3"/>
          <a:stretch>
            <a:fillRect/>
          </a:stretch>
        </p:blipFill>
        <p:spPr>
          <a:xfrm>
            <a:off x="557284" y="472164"/>
            <a:ext cx="11534632" cy="6370872"/>
          </a:xfrm>
          <a:prstGeom prst="rect">
            <a:avLst/>
          </a:prstGeom>
        </p:spPr>
      </p:pic>
      <p:pic>
        <p:nvPicPr>
          <p:cNvPr id="5" name="Bildobjekt 4">
            <a:extLst>
              <a:ext uri="{FF2B5EF4-FFF2-40B4-BE49-F238E27FC236}">
                <a16:creationId xmlns:a16="http://schemas.microsoft.com/office/drawing/2014/main" id="{2D87782E-5D0B-B903-DEB3-073262BA5EDD}"/>
              </a:ext>
            </a:extLst>
          </p:cNvPr>
          <p:cNvPicPr>
            <a:picLocks noChangeAspect="1"/>
          </p:cNvPicPr>
          <p:nvPr/>
        </p:nvPicPr>
        <p:blipFill>
          <a:blip r:embed="rId4"/>
          <a:stretch>
            <a:fillRect/>
          </a:stretch>
        </p:blipFill>
        <p:spPr>
          <a:xfrm>
            <a:off x="10560777" y="5798950"/>
            <a:ext cx="1417443" cy="710246"/>
          </a:xfrm>
          <a:prstGeom prst="rect">
            <a:avLst/>
          </a:prstGeom>
        </p:spPr>
      </p:pic>
      <p:sp>
        <p:nvSpPr>
          <p:cNvPr id="6" name="textruta 5">
            <a:extLst>
              <a:ext uri="{FF2B5EF4-FFF2-40B4-BE49-F238E27FC236}">
                <a16:creationId xmlns:a16="http://schemas.microsoft.com/office/drawing/2014/main" id="{1694237D-0AD5-4680-6C69-A91D1252F7B2}"/>
              </a:ext>
            </a:extLst>
          </p:cNvPr>
          <p:cNvSpPr txBox="1"/>
          <p:nvPr/>
        </p:nvSpPr>
        <p:spPr>
          <a:xfrm>
            <a:off x="900094" y="2806819"/>
            <a:ext cx="7852021" cy="3640740"/>
          </a:xfrm>
          <a:prstGeom prst="rect">
            <a:avLst/>
          </a:prstGeom>
          <a:noFill/>
        </p:spPr>
        <p:txBody>
          <a:bodyPr wrap="square" rtlCol="0">
            <a:spAutoFit/>
          </a:bodyPr>
          <a:lstStyle/>
          <a:p>
            <a:pPr>
              <a:lnSpc>
                <a:spcPct val="107000"/>
              </a:lnSpc>
              <a:spcAft>
                <a:spcPts val="800"/>
              </a:spcAft>
            </a:pPr>
            <a:r>
              <a:rPr lang="sv-SE" sz="1800" i="1" kern="100" dirty="0">
                <a:effectLst/>
                <a:latin typeface="Lato Light" panose="020F0302020204030203" pitchFamily="34" charset="0"/>
                <a:ea typeface="Aptos" panose="020B0004020202020204" pitchFamily="34" charset="0"/>
                <a:cs typeface="Times New Roman" panose="02020603050405020304" pitchFamily="18" charset="0"/>
              </a:rPr>
              <a:t>Ingen människa har några svagheter – bara styrkor. Våra styrkor har däremot både Plus- och Minuspoler.</a:t>
            </a:r>
            <a:endParaRPr lang="sv-SE" sz="1800" kern="100" dirty="0">
              <a:effectLst/>
              <a:latin typeface="Lato Light" panose="020F0302020204030203" pitchFamily="34" charset="0"/>
              <a:ea typeface="Aptos" panose="020B0004020202020204" pitchFamily="34" charset="0"/>
              <a:cs typeface="Times New Roman" panose="02020603050405020304" pitchFamily="18" charset="0"/>
            </a:endParaRPr>
          </a:p>
          <a:p>
            <a:pPr>
              <a:lnSpc>
                <a:spcPct val="107000"/>
              </a:lnSpc>
              <a:spcAft>
                <a:spcPts val="800"/>
              </a:spcAft>
            </a:pPr>
            <a:br>
              <a:rPr lang="sv-SE" sz="1800" kern="100" dirty="0">
                <a:effectLst/>
                <a:latin typeface="Lato Light" panose="020F0302020204030203" pitchFamily="34" charset="0"/>
                <a:ea typeface="Aptos" panose="020B0004020202020204" pitchFamily="34" charset="0"/>
                <a:cs typeface="Times New Roman" panose="02020603050405020304" pitchFamily="18" charset="0"/>
              </a:rPr>
            </a:br>
            <a:r>
              <a:rPr lang="sv-SE" sz="1800" b="1" kern="100" dirty="0">
                <a:effectLst/>
                <a:latin typeface="Lato Light" panose="020F0302020204030203" pitchFamily="34" charset="0"/>
                <a:ea typeface="Aptos" panose="020B0004020202020204" pitchFamily="34" charset="0"/>
                <a:cs typeface="Times New Roman" panose="02020603050405020304" pitchFamily="18" charset="0"/>
              </a:rPr>
              <a:t>Pluspoler </a:t>
            </a: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är de saker inom dig som du har talang för och som du ganska enkelt kan förstärka. Dina Pluspoler är positiva för andra människor i olika sammanhang. </a:t>
            </a:r>
          </a:p>
          <a:p>
            <a:pPr>
              <a:lnSpc>
                <a:spcPct val="107000"/>
              </a:lnSpc>
              <a:spcAft>
                <a:spcPts val="800"/>
              </a:spcAft>
            </a:pPr>
            <a:r>
              <a:rPr lang="sv-SE" sz="1800" b="1" kern="100" dirty="0">
                <a:effectLst/>
                <a:latin typeface="Lato Light" panose="020F0302020204030203" pitchFamily="34" charset="0"/>
                <a:ea typeface="Aptos" panose="020B0004020202020204" pitchFamily="34" charset="0"/>
                <a:cs typeface="Times New Roman" panose="02020603050405020304" pitchFamily="18" charset="0"/>
              </a:rPr>
              <a:t>Dina Styrkors Minuspoler</a:t>
            </a: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 har du tack vare att du innehar dina Pluspoler. Det rör sig om sidor av dig som visserligen är kraftfulla, men som du behöver lära dig bemästra. Hanterar du dina Minuspoler på ett bra sätt förstärker du dina Pluspoler, och både du och din omgivning kommer att märka skillnad. </a:t>
            </a:r>
          </a:p>
          <a:p>
            <a:endParaRPr lang="sv-SE" dirty="0"/>
          </a:p>
        </p:txBody>
      </p:sp>
      <p:pic>
        <p:nvPicPr>
          <p:cNvPr id="7" name="Bildobjekt 6">
            <a:extLst>
              <a:ext uri="{FF2B5EF4-FFF2-40B4-BE49-F238E27FC236}">
                <a16:creationId xmlns:a16="http://schemas.microsoft.com/office/drawing/2014/main" id="{DB2A193D-7B46-529C-6B11-2D24AC383AD4}"/>
              </a:ext>
            </a:extLst>
          </p:cNvPr>
          <p:cNvPicPr>
            <a:picLocks noChangeAspect="1"/>
          </p:cNvPicPr>
          <p:nvPr/>
        </p:nvPicPr>
        <p:blipFill>
          <a:blip r:embed="rId5"/>
          <a:stretch>
            <a:fillRect/>
          </a:stretch>
        </p:blipFill>
        <p:spPr>
          <a:xfrm>
            <a:off x="6285052" y="-137825"/>
            <a:ext cx="5906947" cy="3108162"/>
          </a:xfrm>
          <a:prstGeom prst="rect">
            <a:avLst/>
          </a:prstGeom>
        </p:spPr>
      </p:pic>
      <p:sp>
        <p:nvSpPr>
          <p:cNvPr id="8" name="textruta 7">
            <a:extLst>
              <a:ext uri="{FF2B5EF4-FFF2-40B4-BE49-F238E27FC236}">
                <a16:creationId xmlns:a16="http://schemas.microsoft.com/office/drawing/2014/main" id="{1AB32935-A798-2BC4-4EF1-96CA5A6AC128}"/>
              </a:ext>
            </a:extLst>
          </p:cNvPr>
          <p:cNvSpPr txBox="1"/>
          <p:nvPr/>
        </p:nvSpPr>
        <p:spPr>
          <a:xfrm>
            <a:off x="4020415" y="1416256"/>
            <a:ext cx="1611378" cy="454292"/>
          </a:xfrm>
          <a:prstGeom prst="rect">
            <a:avLst/>
          </a:prstGeom>
          <a:noFill/>
        </p:spPr>
        <p:txBody>
          <a:bodyPr wrap="square">
            <a:spAutoFit/>
          </a:bodyPr>
          <a:lstStyle/>
          <a:p>
            <a:pPr>
              <a:lnSpc>
                <a:spcPct val="107000"/>
              </a:lnSpc>
              <a:spcAft>
                <a:spcPts val="800"/>
              </a:spcAft>
            </a:pPr>
            <a:r>
              <a:rPr lang="sv-SE" sz="2400" b="1" kern="100" dirty="0">
                <a:effectLst/>
                <a:latin typeface="Lato Light" panose="020F0302020204030203" pitchFamily="34" charset="0"/>
                <a:ea typeface="Aptos" panose="020B0004020202020204" pitchFamily="34" charset="0"/>
                <a:cs typeface="Times New Roman" panose="02020603050405020304" pitchFamily="18" charset="0"/>
              </a:rPr>
              <a:t>Magneten</a:t>
            </a:r>
            <a:endParaRPr lang="sv-SE" sz="2400" kern="100" dirty="0">
              <a:effectLst/>
              <a:latin typeface="Lato Light" panose="020F0302020204030203"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81192023"/>
      </p:ext>
    </p:extLst>
  </p:cSld>
  <p:clrMapOvr>
    <a:masterClrMapping/>
  </p:clrMapOvr>
  <p:transition spd="med">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04534-9ABD-ED24-649C-5A4CC198AAE7}"/>
            </a:ext>
          </a:extLst>
        </p:cNvPr>
        <p:cNvGrpSpPr/>
        <p:nvPr/>
      </p:nvGrpSpPr>
      <p:grpSpPr>
        <a:xfrm>
          <a:off x="0" y="0"/>
          <a:ext cx="0" cy="0"/>
          <a:chOff x="0" y="0"/>
          <a:chExt cx="0" cy="0"/>
        </a:xfrm>
      </p:grpSpPr>
      <p:pic>
        <p:nvPicPr>
          <p:cNvPr id="223" name="Enzoway_logo_black.ai" descr="Enzoway_logo_black.ai">
            <a:extLst>
              <a:ext uri="{FF2B5EF4-FFF2-40B4-BE49-F238E27FC236}">
                <a16:creationId xmlns:a16="http://schemas.microsoft.com/office/drawing/2014/main" id="{92F93D43-CD89-9461-DE7B-67474CA3C630}"/>
              </a:ext>
            </a:extLst>
          </p:cNvPr>
          <p:cNvPicPr>
            <a:picLocks noChangeAspect="1"/>
          </p:cNvPicPr>
          <p:nvPr/>
        </p:nvPicPr>
        <p:blipFill>
          <a:blip r:embed="rId2"/>
          <a:stretch>
            <a:fillRect/>
          </a:stretch>
        </p:blipFill>
        <p:spPr>
          <a:xfrm>
            <a:off x="10093739" y="5722750"/>
            <a:ext cx="1418647" cy="712038"/>
          </a:xfrm>
          <a:prstGeom prst="rect">
            <a:avLst/>
          </a:prstGeom>
          <a:ln w="12700">
            <a:miter lim="400000"/>
          </a:ln>
        </p:spPr>
      </p:pic>
      <p:pic>
        <p:nvPicPr>
          <p:cNvPr id="2" name="Bildobjekt 1">
            <a:extLst>
              <a:ext uri="{FF2B5EF4-FFF2-40B4-BE49-F238E27FC236}">
                <a16:creationId xmlns:a16="http://schemas.microsoft.com/office/drawing/2014/main" id="{F5F33DD5-9CA4-64F8-625F-793E4FEEB65A}"/>
              </a:ext>
            </a:extLst>
          </p:cNvPr>
          <p:cNvPicPr>
            <a:picLocks noChangeAspect="1"/>
          </p:cNvPicPr>
          <p:nvPr/>
        </p:nvPicPr>
        <p:blipFill>
          <a:blip r:embed="rId3"/>
          <a:stretch>
            <a:fillRect/>
          </a:stretch>
        </p:blipFill>
        <p:spPr>
          <a:xfrm>
            <a:off x="328684" y="243564"/>
            <a:ext cx="11534632" cy="6370872"/>
          </a:xfrm>
          <a:prstGeom prst="rect">
            <a:avLst/>
          </a:prstGeom>
        </p:spPr>
      </p:pic>
      <p:pic>
        <p:nvPicPr>
          <p:cNvPr id="3" name="Bildobjekt 2">
            <a:extLst>
              <a:ext uri="{FF2B5EF4-FFF2-40B4-BE49-F238E27FC236}">
                <a16:creationId xmlns:a16="http://schemas.microsoft.com/office/drawing/2014/main" id="{9DF72F16-BF84-5336-DA73-FDAB9E932FE6}"/>
              </a:ext>
            </a:extLst>
          </p:cNvPr>
          <p:cNvPicPr>
            <a:picLocks noChangeAspect="1"/>
          </p:cNvPicPr>
          <p:nvPr/>
        </p:nvPicPr>
        <p:blipFill>
          <a:blip r:embed="rId3"/>
          <a:stretch>
            <a:fillRect/>
          </a:stretch>
        </p:blipFill>
        <p:spPr>
          <a:xfrm>
            <a:off x="404884" y="319764"/>
            <a:ext cx="11534632" cy="6370872"/>
          </a:xfrm>
          <a:prstGeom prst="rect">
            <a:avLst/>
          </a:prstGeom>
        </p:spPr>
      </p:pic>
      <p:pic>
        <p:nvPicPr>
          <p:cNvPr id="10" name="Bildobjekt 9">
            <a:extLst>
              <a:ext uri="{FF2B5EF4-FFF2-40B4-BE49-F238E27FC236}">
                <a16:creationId xmlns:a16="http://schemas.microsoft.com/office/drawing/2014/main" id="{A5C14B5E-E4A3-6BD3-E691-31DEB7615B1D}"/>
              </a:ext>
            </a:extLst>
          </p:cNvPr>
          <p:cNvPicPr>
            <a:picLocks noChangeAspect="1"/>
          </p:cNvPicPr>
          <p:nvPr/>
        </p:nvPicPr>
        <p:blipFill>
          <a:blip r:embed="rId4"/>
          <a:stretch>
            <a:fillRect/>
          </a:stretch>
        </p:blipFill>
        <p:spPr>
          <a:xfrm>
            <a:off x="10270408" y="5646550"/>
            <a:ext cx="1417443" cy="710246"/>
          </a:xfrm>
          <a:prstGeom prst="rect">
            <a:avLst/>
          </a:prstGeom>
        </p:spPr>
      </p:pic>
      <p:pic>
        <p:nvPicPr>
          <p:cNvPr id="4" name="Bildobjekt 3">
            <a:extLst>
              <a:ext uri="{FF2B5EF4-FFF2-40B4-BE49-F238E27FC236}">
                <a16:creationId xmlns:a16="http://schemas.microsoft.com/office/drawing/2014/main" id="{BDBD0BD1-0C17-616F-004D-309C95F6B6D4}"/>
              </a:ext>
            </a:extLst>
          </p:cNvPr>
          <p:cNvPicPr>
            <a:picLocks noChangeAspect="1"/>
          </p:cNvPicPr>
          <p:nvPr/>
        </p:nvPicPr>
        <p:blipFill>
          <a:blip r:embed="rId3"/>
          <a:stretch>
            <a:fillRect/>
          </a:stretch>
        </p:blipFill>
        <p:spPr>
          <a:xfrm>
            <a:off x="557284" y="472164"/>
            <a:ext cx="11534632" cy="6370872"/>
          </a:xfrm>
          <a:prstGeom prst="rect">
            <a:avLst/>
          </a:prstGeom>
        </p:spPr>
      </p:pic>
      <p:pic>
        <p:nvPicPr>
          <p:cNvPr id="5" name="Bildobjekt 4">
            <a:extLst>
              <a:ext uri="{FF2B5EF4-FFF2-40B4-BE49-F238E27FC236}">
                <a16:creationId xmlns:a16="http://schemas.microsoft.com/office/drawing/2014/main" id="{47E9B8C1-6F24-BA5E-61FB-C4BA2908427E}"/>
              </a:ext>
            </a:extLst>
          </p:cNvPr>
          <p:cNvPicPr>
            <a:picLocks noChangeAspect="1"/>
          </p:cNvPicPr>
          <p:nvPr/>
        </p:nvPicPr>
        <p:blipFill>
          <a:blip r:embed="rId4"/>
          <a:stretch>
            <a:fillRect/>
          </a:stretch>
        </p:blipFill>
        <p:spPr>
          <a:xfrm>
            <a:off x="10560777" y="5798950"/>
            <a:ext cx="1417443" cy="710246"/>
          </a:xfrm>
          <a:prstGeom prst="rect">
            <a:avLst/>
          </a:prstGeom>
        </p:spPr>
      </p:pic>
      <p:sp>
        <p:nvSpPr>
          <p:cNvPr id="6" name="textruta 5">
            <a:extLst>
              <a:ext uri="{FF2B5EF4-FFF2-40B4-BE49-F238E27FC236}">
                <a16:creationId xmlns:a16="http://schemas.microsoft.com/office/drawing/2014/main" id="{2B3C883C-7D89-80AF-C833-F1EBE1709743}"/>
              </a:ext>
            </a:extLst>
          </p:cNvPr>
          <p:cNvSpPr txBox="1"/>
          <p:nvPr/>
        </p:nvSpPr>
        <p:spPr>
          <a:xfrm>
            <a:off x="1016540" y="2003897"/>
            <a:ext cx="10158919" cy="3646639"/>
          </a:xfrm>
          <a:prstGeom prst="rect">
            <a:avLst/>
          </a:prstGeom>
          <a:noFill/>
        </p:spPr>
        <p:txBody>
          <a:bodyPr wrap="square">
            <a:spAutoFit/>
          </a:bodyPr>
          <a:lstStyle/>
          <a:p>
            <a:pPr>
              <a:lnSpc>
                <a:spcPct val="107000"/>
              </a:lnSpc>
              <a:spcAft>
                <a:spcPts val="800"/>
              </a:spcAft>
            </a:pP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Välvilja är en riktigt bra egenskap. Din Minuspol kan vara att du tar överansvar. Det där kan hålla tillbaka människor i din närhet. Det begränsar deras möjligheter att växa.</a:t>
            </a:r>
          </a:p>
          <a:p>
            <a:pPr>
              <a:lnSpc>
                <a:spcPct val="107000"/>
              </a:lnSpc>
              <a:spcAft>
                <a:spcPts val="800"/>
              </a:spcAft>
            </a:pP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Kanske har du också lätt att ta på dig för mycket. Blir du stressad då? Eller rentav otrevlig?</a:t>
            </a:r>
          </a:p>
          <a:p>
            <a:pPr>
              <a:lnSpc>
                <a:spcPct val="107000"/>
              </a:lnSpc>
              <a:spcAft>
                <a:spcPts val="800"/>
              </a:spcAft>
            </a:pP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Du är kanske strukturerad och ordningsam, det är en fantastisk egenskap. Blir det däremot för mycket struktur och planering, vad händer då med dig och med andra runt omkring dig? Då kanske det inte finns någon plats för improvisation; att ta det lite som det kommer – att hantera oväntade situationer.</a:t>
            </a:r>
          </a:p>
          <a:p>
            <a:pPr>
              <a:lnSpc>
                <a:spcPct val="107000"/>
              </a:lnSpc>
              <a:spcAft>
                <a:spcPts val="800"/>
              </a:spcAft>
            </a:pPr>
            <a:endParaRPr lang="sv-SE" sz="1800" kern="100" dirty="0">
              <a:effectLst/>
              <a:latin typeface="Lato Light" panose="020F0302020204030203" pitchFamily="34" charset="0"/>
              <a:ea typeface="Aptos" panose="020B0004020202020204" pitchFamily="34" charset="0"/>
              <a:cs typeface="Times New Roman" panose="02020603050405020304" pitchFamily="18" charset="0"/>
            </a:endParaRPr>
          </a:p>
          <a:p>
            <a:pPr>
              <a:lnSpc>
                <a:spcPct val="107000"/>
              </a:lnSpc>
              <a:spcAft>
                <a:spcPts val="800"/>
              </a:spcAft>
            </a:pPr>
            <a:r>
              <a:rPr lang="sv-SE" sz="1800" i="1" kern="100" dirty="0">
                <a:effectLst/>
                <a:latin typeface="Lato Light" panose="020F0302020204030203" pitchFamily="34" charset="0"/>
                <a:ea typeface="Aptos" panose="020B0004020202020204" pitchFamily="34" charset="0"/>
                <a:cs typeface="Times New Roman" panose="02020603050405020304" pitchFamily="18" charset="0"/>
              </a:rPr>
              <a:t>– Sträva efter att bemästra dina Styrkors Minuspoler till förmån för att kunna stärka dina Pluspoler</a:t>
            </a: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 </a:t>
            </a:r>
          </a:p>
          <a:p>
            <a:pPr>
              <a:lnSpc>
                <a:spcPct val="107000"/>
              </a:lnSpc>
              <a:spcAft>
                <a:spcPts val="800"/>
              </a:spcAft>
            </a:pPr>
            <a:endParaRPr lang="sv-SE" sz="1800" kern="100" dirty="0">
              <a:effectLst/>
              <a:latin typeface="Lato Light" panose="020F0302020204030203" pitchFamily="34" charset="0"/>
              <a:ea typeface="Aptos" panose="020B0004020202020204" pitchFamily="34" charset="0"/>
              <a:cs typeface="Times New Roman" panose="02020603050405020304" pitchFamily="18" charset="0"/>
            </a:endParaRPr>
          </a:p>
          <a:p>
            <a:pPr>
              <a:lnSpc>
                <a:spcPct val="107000"/>
              </a:lnSpc>
              <a:spcAft>
                <a:spcPts val="800"/>
              </a:spcAft>
            </a:pPr>
            <a:r>
              <a:rPr lang="sv-SE" sz="1800" kern="100" dirty="0">
                <a:solidFill>
                  <a:srgbClr val="000000"/>
                </a:solidFill>
                <a:effectLst/>
                <a:latin typeface="Lato Light" panose="020F0302020204030203" pitchFamily="34" charset="0"/>
                <a:ea typeface="Times New Roman" panose="02020603050405020304" pitchFamily="18" charset="0"/>
                <a:cs typeface="Calibri" panose="020F0502020204030204" pitchFamily="34" charset="0"/>
              </a:rPr>
              <a:t> </a:t>
            </a:r>
            <a:endParaRPr lang="sv-SE" sz="1800" kern="100" dirty="0">
              <a:effectLst/>
              <a:latin typeface="Lato Light" panose="020F0302020204030203" pitchFamily="34" charset="0"/>
              <a:ea typeface="Aptos" panose="020B0004020202020204" pitchFamily="34" charset="0"/>
              <a:cs typeface="Times New Roman" panose="02020603050405020304" pitchFamily="18" charset="0"/>
            </a:endParaRPr>
          </a:p>
        </p:txBody>
      </p:sp>
      <p:sp>
        <p:nvSpPr>
          <p:cNvPr id="7" name="textruta 6">
            <a:extLst>
              <a:ext uri="{FF2B5EF4-FFF2-40B4-BE49-F238E27FC236}">
                <a16:creationId xmlns:a16="http://schemas.microsoft.com/office/drawing/2014/main" id="{4BDD2B75-51FC-CC4D-EA46-C3F510AC1C29}"/>
              </a:ext>
            </a:extLst>
          </p:cNvPr>
          <p:cNvSpPr txBox="1"/>
          <p:nvPr/>
        </p:nvSpPr>
        <p:spPr>
          <a:xfrm>
            <a:off x="3589867" y="993423"/>
            <a:ext cx="5012266" cy="461665"/>
          </a:xfrm>
          <a:prstGeom prst="rect">
            <a:avLst/>
          </a:prstGeom>
          <a:noFill/>
        </p:spPr>
        <p:txBody>
          <a:bodyPr wrap="square" rtlCol="0">
            <a:spAutoFit/>
          </a:bodyPr>
          <a:lstStyle/>
          <a:p>
            <a:r>
              <a:rPr lang="sv-SE" sz="2400" dirty="0">
                <a:latin typeface="Lato Light" panose="020F0302020204030203" pitchFamily="34" charset="0"/>
              </a:rPr>
              <a:t>Bemästra dina styrkors minuspoler</a:t>
            </a:r>
          </a:p>
        </p:txBody>
      </p:sp>
    </p:spTree>
    <p:extLst>
      <p:ext uri="{BB962C8B-B14F-4D97-AF65-F5344CB8AC3E}">
        <p14:creationId xmlns:p14="http://schemas.microsoft.com/office/powerpoint/2010/main" val="1767424769"/>
      </p:ext>
    </p:extLst>
  </p:cSld>
  <p:clrMapOvr>
    <a:masterClrMapping/>
  </p:clrMapOvr>
  <p:transition spd="med">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88B65-BBB1-338E-B786-5D9CA7C362F3}"/>
            </a:ext>
          </a:extLst>
        </p:cNvPr>
        <p:cNvGrpSpPr/>
        <p:nvPr/>
      </p:nvGrpSpPr>
      <p:grpSpPr>
        <a:xfrm>
          <a:off x="0" y="0"/>
          <a:ext cx="0" cy="0"/>
          <a:chOff x="0" y="0"/>
          <a:chExt cx="0" cy="0"/>
        </a:xfrm>
      </p:grpSpPr>
      <p:pic>
        <p:nvPicPr>
          <p:cNvPr id="223" name="Enzoway_logo_black.ai" descr="Enzoway_logo_black.ai">
            <a:extLst>
              <a:ext uri="{FF2B5EF4-FFF2-40B4-BE49-F238E27FC236}">
                <a16:creationId xmlns:a16="http://schemas.microsoft.com/office/drawing/2014/main" id="{CCDBB561-615D-E012-07A7-F8C7080C585B}"/>
              </a:ext>
            </a:extLst>
          </p:cNvPr>
          <p:cNvPicPr>
            <a:picLocks noChangeAspect="1"/>
          </p:cNvPicPr>
          <p:nvPr/>
        </p:nvPicPr>
        <p:blipFill>
          <a:blip r:embed="rId2"/>
          <a:stretch>
            <a:fillRect/>
          </a:stretch>
        </p:blipFill>
        <p:spPr>
          <a:xfrm>
            <a:off x="10093739" y="5722750"/>
            <a:ext cx="1418647" cy="712038"/>
          </a:xfrm>
          <a:prstGeom prst="rect">
            <a:avLst/>
          </a:prstGeom>
          <a:ln w="12700">
            <a:miter lim="400000"/>
          </a:ln>
        </p:spPr>
      </p:pic>
      <p:pic>
        <p:nvPicPr>
          <p:cNvPr id="2" name="Bildobjekt 1">
            <a:extLst>
              <a:ext uri="{FF2B5EF4-FFF2-40B4-BE49-F238E27FC236}">
                <a16:creationId xmlns:a16="http://schemas.microsoft.com/office/drawing/2014/main" id="{CEE31909-90C9-21EA-6B6A-3ACB8022906A}"/>
              </a:ext>
            </a:extLst>
          </p:cNvPr>
          <p:cNvPicPr>
            <a:picLocks noChangeAspect="1"/>
          </p:cNvPicPr>
          <p:nvPr/>
        </p:nvPicPr>
        <p:blipFill>
          <a:blip r:embed="rId3"/>
          <a:stretch>
            <a:fillRect/>
          </a:stretch>
        </p:blipFill>
        <p:spPr>
          <a:xfrm>
            <a:off x="328684" y="243564"/>
            <a:ext cx="11534632" cy="6370872"/>
          </a:xfrm>
          <a:prstGeom prst="rect">
            <a:avLst/>
          </a:prstGeom>
        </p:spPr>
      </p:pic>
      <p:pic>
        <p:nvPicPr>
          <p:cNvPr id="3" name="Bildobjekt 2">
            <a:extLst>
              <a:ext uri="{FF2B5EF4-FFF2-40B4-BE49-F238E27FC236}">
                <a16:creationId xmlns:a16="http://schemas.microsoft.com/office/drawing/2014/main" id="{EEB75761-7864-29D9-1193-F10F7C6F6626}"/>
              </a:ext>
            </a:extLst>
          </p:cNvPr>
          <p:cNvPicPr>
            <a:picLocks noChangeAspect="1"/>
          </p:cNvPicPr>
          <p:nvPr/>
        </p:nvPicPr>
        <p:blipFill>
          <a:blip r:embed="rId3"/>
          <a:stretch>
            <a:fillRect/>
          </a:stretch>
        </p:blipFill>
        <p:spPr>
          <a:xfrm>
            <a:off x="404884" y="319764"/>
            <a:ext cx="11534632" cy="6370872"/>
          </a:xfrm>
          <a:prstGeom prst="rect">
            <a:avLst/>
          </a:prstGeom>
        </p:spPr>
      </p:pic>
      <p:pic>
        <p:nvPicPr>
          <p:cNvPr id="10" name="Bildobjekt 9">
            <a:extLst>
              <a:ext uri="{FF2B5EF4-FFF2-40B4-BE49-F238E27FC236}">
                <a16:creationId xmlns:a16="http://schemas.microsoft.com/office/drawing/2014/main" id="{36D9DD70-6489-32F2-D345-351A053935F8}"/>
              </a:ext>
            </a:extLst>
          </p:cNvPr>
          <p:cNvPicPr>
            <a:picLocks noChangeAspect="1"/>
          </p:cNvPicPr>
          <p:nvPr/>
        </p:nvPicPr>
        <p:blipFill>
          <a:blip r:embed="rId4"/>
          <a:stretch>
            <a:fillRect/>
          </a:stretch>
        </p:blipFill>
        <p:spPr>
          <a:xfrm>
            <a:off x="10270408" y="5646550"/>
            <a:ext cx="1417443" cy="710246"/>
          </a:xfrm>
          <a:prstGeom prst="rect">
            <a:avLst/>
          </a:prstGeom>
        </p:spPr>
      </p:pic>
      <p:pic>
        <p:nvPicPr>
          <p:cNvPr id="4" name="Bildobjekt 3">
            <a:extLst>
              <a:ext uri="{FF2B5EF4-FFF2-40B4-BE49-F238E27FC236}">
                <a16:creationId xmlns:a16="http://schemas.microsoft.com/office/drawing/2014/main" id="{92124643-150B-5EE5-24E9-5649704C6EF8}"/>
              </a:ext>
            </a:extLst>
          </p:cNvPr>
          <p:cNvPicPr>
            <a:picLocks noChangeAspect="1"/>
          </p:cNvPicPr>
          <p:nvPr/>
        </p:nvPicPr>
        <p:blipFill>
          <a:blip r:embed="rId3"/>
          <a:stretch>
            <a:fillRect/>
          </a:stretch>
        </p:blipFill>
        <p:spPr>
          <a:xfrm>
            <a:off x="557284" y="472164"/>
            <a:ext cx="11534632" cy="6370872"/>
          </a:xfrm>
          <a:prstGeom prst="rect">
            <a:avLst/>
          </a:prstGeom>
        </p:spPr>
      </p:pic>
      <p:pic>
        <p:nvPicPr>
          <p:cNvPr id="5" name="Bildobjekt 4">
            <a:extLst>
              <a:ext uri="{FF2B5EF4-FFF2-40B4-BE49-F238E27FC236}">
                <a16:creationId xmlns:a16="http://schemas.microsoft.com/office/drawing/2014/main" id="{E90159EE-6D9A-416D-2EB4-7D0A6D451E9B}"/>
              </a:ext>
            </a:extLst>
          </p:cNvPr>
          <p:cNvPicPr>
            <a:picLocks noChangeAspect="1"/>
          </p:cNvPicPr>
          <p:nvPr/>
        </p:nvPicPr>
        <p:blipFill>
          <a:blip r:embed="rId4"/>
          <a:stretch>
            <a:fillRect/>
          </a:stretch>
        </p:blipFill>
        <p:spPr>
          <a:xfrm>
            <a:off x="10560777" y="5798950"/>
            <a:ext cx="1417443" cy="710246"/>
          </a:xfrm>
          <a:prstGeom prst="rect">
            <a:avLst/>
          </a:prstGeom>
        </p:spPr>
      </p:pic>
      <p:sp>
        <p:nvSpPr>
          <p:cNvPr id="6" name="textruta 5">
            <a:extLst>
              <a:ext uri="{FF2B5EF4-FFF2-40B4-BE49-F238E27FC236}">
                <a16:creationId xmlns:a16="http://schemas.microsoft.com/office/drawing/2014/main" id="{445C64CF-50CC-E5E6-17AB-558F45745900}"/>
              </a:ext>
            </a:extLst>
          </p:cNvPr>
          <p:cNvSpPr txBox="1"/>
          <p:nvPr/>
        </p:nvSpPr>
        <p:spPr>
          <a:xfrm>
            <a:off x="770921" y="1021378"/>
            <a:ext cx="10802557" cy="3150606"/>
          </a:xfrm>
          <a:prstGeom prst="rect">
            <a:avLst/>
          </a:prstGeom>
          <a:noFill/>
        </p:spPr>
        <p:txBody>
          <a:bodyPr wrap="square">
            <a:spAutoFit/>
          </a:bodyPr>
          <a:lstStyle/>
          <a:p>
            <a:pPr>
              <a:lnSpc>
                <a:spcPct val="107000"/>
              </a:lnSpc>
              <a:spcAft>
                <a:spcPts val="800"/>
              </a:spcAft>
            </a:pP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Både ljus och mörker finns samtidigt i var och en av oss. De två krafterna som genom dualiteten finns representerade inom oss illustreras väldigt väl i ordspråket som säger: </a:t>
            </a:r>
          </a:p>
          <a:p>
            <a:pPr>
              <a:lnSpc>
                <a:spcPct val="107000"/>
              </a:lnSpc>
              <a:spcAft>
                <a:spcPts val="800"/>
              </a:spcAft>
            </a:pPr>
            <a:r>
              <a:rPr lang="sv-SE" sz="1800" i="1" kern="100" dirty="0">
                <a:effectLst/>
                <a:latin typeface="Lato Light" panose="020F0302020204030203" pitchFamily="34" charset="0"/>
                <a:ea typeface="Aptos" panose="020B0004020202020204" pitchFamily="34" charset="0"/>
                <a:cs typeface="Times New Roman" panose="02020603050405020304" pitchFamily="18" charset="0"/>
              </a:rPr>
              <a:t>”En person ska aldrig fatta ett viktigt beslut efter en stor seger eller efter ett stort nederlag”.</a:t>
            </a:r>
            <a:endParaRPr lang="sv-SE" sz="1800" kern="100" dirty="0">
              <a:effectLst/>
              <a:latin typeface="Lato Light" panose="020F0302020204030203" pitchFamily="34" charset="0"/>
              <a:ea typeface="Aptos" panose="020B0004020202020204" pitchFamily="34" charset="0"/>
              <a:cs typeface="Times New Roman" panose="02020603050405020304" pitchFamily="18" charset="0"/>
            </a:endParaRPr>
          </a:p>
          <a:p>
            <a:pPr>
              <a:lnSpc>
                <a:spcPct val="107000"/>
              </a:lnSpc>
              <a:spcAft>
                <a:spcPts val="800"/>
              </a:spcAft>
            </a:pP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Därför att? </a:t>
            </a:r>
            <a:br>
              <a:rPr lang="sv-SE" sz="1800" kern="100" dirty="0">
                <a:effectLst/>
                <a:latin typeface="Lato Light" panose="020F0302020204030203" pitchFamily="34" charset="0"/>
                <a:ea typeface="Aptos" panose="020B0004020202020204" pitchFamily="34" charset="0"/>
                <a:cs typeface="Times New Roman" panose="02020603050405020304" pitchFamily="18" charset="0"/>
              </a:rPr>
            </a:b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Jo, därför att medvetandets verklighet i våra kroppar, det som vid varje givet ögonblick är verkligheten inom oss, är att en dualitet existerar. Det finns både ljus och mörker, ont och gott, svagt och starkt – allt detta existerar i var och en av oss samtidigt.</a:t>
            </a:r>
          </a:p>
          <a:p>
            <a:pPr>
              <a:lnSpc>
                <a:spcPct val="107000"/>
              </a:lnSpc>
              <a:spcAft>
                <a:spcPts val="800"/>
              </a:spcAft>
            </a:pP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a:t>
            </a:r>
          </a:p>
          <a:p>
            <a:endParaRPr lang="sv-SE" dirty="0"/>
          </a:p>
        </p:txBody>
      </p:sp>
      <p:pic>
        <p:nvPicPr>
          <p:cNvPr id="7" name="Bildobjekt 6">
            <a:extLst>
              <a:ext uri="{FF2B5EF4-FFF2-40B4-BE49-F238E27FC236}">
                <a16:creationId xmlns:a16="http://schemas.microsoft.com/office/drawing/2014/main" id="{36A1EDCB-21A0-91D3-EC91-80A0223EF34D}"/>
              </a:ext>
            </a:extLst>
          </p:cNvPr>
          <p:cNvPicPr>
            <a:picLocks noChangeAspect="1"/>
          </p:cNvPicPr>
          <p:nvPr/>
        </p:nvPicPr>
        <p:blipFill>
          <a:blip r:embed="rId5"/>
          <a:stretch>
            <a:fillRect/>
          </a:stretch>
        </p:blipFill>
        <p:spPr>
          <a:xfrm>
            <a:off x="2042895" y="4271835"/>
            <a:ext cx="8258608" cy="2237361"/>
          </a:xfrm>
          <a:prstGeom prst="rect">
            <a:avLst/>
          </a:prstGeom>
        </p:spPr>
      </p:pic>
    </p:spTree>
    <p:extLst>
      <p:ext uri="{BB962C8B-B14F-4D97-AF65-F5344CB8AC3E}">
        <p14:creationId xmlns:p14="http://schemas.microsoft.com/office/powerpoint/2010/main" val="909687283"/>
      </p:ext>
    </p:extLst>
  </p:cSld>
  <p:clrMapOvr>
    <a:masterClrMapping/>
  </p:clrMapOvr>
  <p:transition spd="med">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A8910-3F46-E4BD-CD1E-33A2E5561939}"/>
            </a:ext>
          </a:extLst>
        </p:cNvPr>
        <p:cNvGrpSpPr/>
        <p:nvPr/>
      </p:nvGrpSpPr>
      <p:grpSpPr>
        <a:xfrm>
          <a:off x="0" y="0"/>
          <a:ext cx="0" cy="0"/>
          <a:chOff x="0" y="0"/>
          <a:chExt cx="0" cy="0"/>
        </a:xfrm>
      </p:grpSpPr>
      <p:pic>
        <p:nvPicPr>
          <p:cNvPr id="223" name="Enzoway_logo_black.ai" descr="Enzoway_logo_black.ai">
            <a:extLst>
              <a:ext uri="{FF2B5EF4-FFF2-40B4-BE49-F238E27FC236}">
                <a16:creationId xmlns:a16="http://schemas.microsoft.com/office/drawing/2014/main" id="{3D0BEEC2-6518-BE33-BA5D-79DB8CCAE4FE}"/>
              </a:ext>
            </a:extLst>
          </p:cNvPr>
          <p:cNvPicPr>
            <a:picLocks noChangeAspect="1"/>
          </p:cNvPicPr>
          <p:nvPr/>
        </p:nvPicPr>
        <p:blipFill>
          <a:blip r:embed="rId2"/>
          <a:stretch>
            <a:fillRect/>
          </a:stretch>
        </p:blipFill>
        <p:spPr>
          <a:xfrm>
            <a:off x="10093739" y="5722750"/>
            <a:ext cx="1418647" cy="712038"/>
          </a:xfrm>
          <a:prstGeom prst="rect">
            <a:avLst/>
          </a:prstGeom>
          <a:ln w="12700">
            <a:miter lim="400000"/>
          </a:ln>
        </p:spPr>
      </p:pic>
      <p:pic>
        <p:nvPicPr>
          <p:cNvPr id="2" name="Bildobjekt 1">
            <a:extLst>
              <a:ext uri="{FF2B5EF4-FFF2-40B4-BE49-F238E27FC236}">
                <a16:creationId xmlns:a16="http://schemas.microsoft.com/office/drawing/2014/main" id="{CF0CB83D-A45B-5610-0835-A1CE18CFBB9D}"/>
              </a:ext>
            </a:extLst>
          </p:cNvPr>
          <p:cNvPicPr>
            <a:picLocks noChangeAspect="1"/>
          </p:cNvPicPr>
          <p:nvPr/>
        </p:nvPicPr>
        <p:blipFill>
          <a:blip r:embed="rId3"/>
          <a:stretch>
            <a:fillRect/>
          </a:stretch>
        </p:blipFill>
        <p:spPr>
          <a:xfrm>
            <a:off x="328684" y="243564"/>
            <a:ext cx="11534632" cy="6370872"/>
          </a:xfrm>
          <a:prstGeom prst="rect">
            <a:avLst/>
          </a:prstGeom>
        </p:spPr>
      </p:pic>
      <p:pic>
        <p:nvPicPr>
          <p:cNvPr id="3" name="Bildobjekt 2">
            <a:extLst>
              <a:ext uri="{FF2B5EF4-FFF2-40B4-BE49-F238E27FC236}">
                <a16:creationId xmlns:a16="http://schemas.microsoft.com/office/drawing/2014/main" id="{FCE68B56-F60F-7841-D847-A8CF888C7982}"/>
              </a:ext>
            </a:extLst>
          </p:cNvPr>
          <p:cNvPicPr>
            <a:picLocks noChangeAspect="1"/>
          </p:cNvPicPr>
          <p:nvPr/>
        </p:nvPicPr>
        <p:blipFill>
          <a:blip r:embed="rId3"/>
          <a:stretch>
            <a:fillRect/>
          </a:stretch>
        </p:blipFill>
        <p:spPr>
          <a:xfrm>
            <a:off x="404884" y="319764"/>
            <a:ext cx="11534632" cy="6370872"/>
          </a:xfrm>
          <a:prstGeom prst="rect">
            <a:avLst/>
          </a:prstGeom>
        </p:spPr>
      </p:pic>
      <p:pic>
        <p:nvPicPr>
          <p:cNvPr id="10" name="Bildobjekt 9">
            <a:extLst>
              <a:ext uri="{FF2B5EF4-FFF2-40B4-BE49-F238E27FC236}">
                <a16:creationId xmlns:a16="http://schemas.microsoft.com/office/drawing/2014/main" id="{FECE2AE4-7BB4-6D92-EAEB-21E056A27404}"/>
              </a:ext>
            </a:extLst>
          </p:cNvPr>
          <p:cNvPicPr>
            <a:picLocks noChangeAspect="1"/>
          </p:cNvPicPr>
          <p:nvPr/>
        </p:nvPicPr>
        <p:blipFill>
          <a:blip r:embed="rId4"/>
          <a:stretch>
            <a:fillRect/>
          </a:stretch>
        </p:blipFill>
        <p:spPr>
          <a:xfrm>
            <a:off x="10270408" y="5646550"/>
            <a:ext cx="1417443" cy="710246"/>
          </a:xfrm>
          <a:prstGeom prst="rect">
            <a:avLst/>
          </a:prstGeom>
        </p:spPr>
      </p:pic>
      <p:pic>
        <p:nvPicPr>
          <p:cNvPr id="4" name="Bildobjekt 3">
            <a:extLst>
              <a:ext uri="{FF2B5EF4-FFF2-40B4-BE49-F238E27FC236}">
                <a16:creationId xmlns:a16="http://schemas.microsoft.com/office/drawing/2014/main" id="{A4857596-F8E0-F1E8-7EAC-F00EAB69E815}"/>
              </a:ext>
            </a:extLst>
          </p:cNvPr>
          <p:cNvPicPr>
            <a:picLocks noChangeAspect="1"/>
          </p:cNvPicPr>
          <p:nvPr/>
        </p:nvPicPr>
        <p:blipFill>
          <a:blip r:embed="rId3"/>
          <a:stretch>
            <a:fillRect/>
          </a:stretch>
        </p:blipFill>
        <p:spPr>
          <a:xfrm>
            <a:off x="557284" y="472164"/>
            <a:ext cx="11534632" cy="6370872"/>
          </a:xfrm>
          <a:prstGeom prst="rect">
            <a:avLst/>
          </a:prstGeom>
        </p:spPr>
      </p:pic>
      <p:pic>
        <p:nvPicPr>
          <p:cNvPr id="5" name="Bildobjekt 4">
            <a:extLst>
              <a:ext uri="{FF2B5EF4-FFF2-40B4-BE49-F238E27FC236}">
                <a16:creationId xmlns:a16="http://schemas.microsoft.com/office/drawing/2014/main" id="{F5EB741B-D9B7-7F8B-6019-DFDABD7E0598}"/>
              </a:ext>
            </a:extLst>
          </p:cNvPr>
          <p:cNvPicPr>
            <a:picLocks noChangeAspect="1"/>
          </p:cNvPicPr>
          <p:nvPr/>
        </p:nvPicPr>
        <p:blipFill>
          <a:blip r:embed="rId4"/>
          <a:stretch>
            <a:fillRect/>
          </a:stretch>
        </p:blipFill>
        <p:spPr>
          <a:xfrm>
            <a:off x="10560777" y="5798950"/>
            <a:ext cx="1417443" cy="710246"/>
          </a:xfrm>
          <a:prstGeom prst="rect">
            <a:avLst/>
          </a:prstGeom>
        </p:spPr>
      </p:pic>
      <p:sp>
        <p:nvSpPr>
          <p:cNvPr id="6" name="textruta 5">
            <a:extLst>
              <a:ext uri="{FF2B5EF4-FFF2-40B4-BE49-F238E27FC236}">
                <a16:creationId xmlns:a16="http://schemas.microsoft.com/office/drawing/2014/main" id="{2E82068C-7B15-2B31-381F-DBDA79921DBC}"/>
              </a:ext>
            </a:extLst>
          </p:cNvPr>
          <p:cNvSpPr txBox="1"/>
          <p:nvPr/>
        </p:nvSpPr>
        <p:spPr>
          <a:xfrm>
            <a:off x="952936" y="3003758"/>
            <a:ext cx="10136596" cy="4179029"/>
          </a:xfrm>
          <a:prstGeom prst="rect">
            <a:avLst/>
          </a:prstGeom>
          <a:noFill/>
        </p:spPr>
        <p:txBody>
          <a:bodyPr wrap="square">
            <a:spAutoFit/>
          </a:bodyPr>
          <a:lstStyle/>
          <a:p>
            <a:pPr>
              <a:lnSpc>
                <a:spcPct val="107000"/>
              </a:lnSpc>
              <a:spcAft>
                <a:spcPts val="800"/>
              </a:spcAft>
            </a:pP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Alltså är våra Styrkors Minuspoler oerhört värdefulla. Om Pluspolerna är ”grön prick i farleden” så är Minuspolerna röd prick. Båda lika viktiga för att kurslinjen / riktningen ska kunna upprätthållas.</a:t>
            </a:r>
          </a:p>
          <a:p>
            <a:pPr>
              <a:lnSpc>
                <a:spcPct val="107000"/>
              </a:lnSpc>
              <a:spcAft>
                <a:spcPts val="800"/>
              </a:spcAft>
            </a:pP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Det blir lättare och lättare att styra fartyget / oss själva, och att skapa mer framgång och tillfredsställelse i våra liv och i de sammanhang där vi är och verkar ju mer tid vi lägger på att bemästra Minuspolerna än det gör att förbättra</a:t>
            </a:r>
            <a:r>
              <a:rPr lang="sv-SE" sz="1800" i="1" kern="100" dirty="0">
                <a:effectLst/>
                <a:latin typeface="Lato Light" panose="020F0302020204030203" pitchFamily="34" charset="0"/>
                <a:ea typeface="Aptos" panose="020B0004020202020204" pitchFamily="34" charset="0"/>
                <a:cs typeface="Times New Roman" panose="02020603050405020304" pitchFamily="18" charset="0"/>
              </a:rPr>
              <a:t> </a:t>
            </a: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och förfina Pluspolerna.</a:t>
            </a:r>
          </a:p>
          <a:p>
            <a:pPr>
              <a:lnSpc>
                <a:spcPct val="107000"/>
              </a:lnSpc>
              <a:spcAft>
                <a:spcPts val="800"/>
              </a:spcAft>
            </a:pP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Förbättrat bemästrande av Minuspolerna (vi har typ 3-5 tongivande Plus- respektive Minuspoler) skapar större bidragsmöjligheter för våra Pluspoler. Dvs. Minuspolerna strävar efter att förädla Pluspolerna (och inte att fördärva dom). </a:t>
            </a:r>
          </a:p>
          <a:p>
            <a:pPr>
              <a:lnSpc>
                <a:spcPct val="107000"/>
              </a:lnSpc>
              <a:spcAft>
                <a:spcPts val="800"/>
              </a:spcAft>
            </a:pPr>
            <a:endParaRPr lang="sv-SE" sz="1800" kern="100" dirty="0">
              <a:effectLst/>
              <a:latin typeface="Lato Light" panose="020F0302020204030203" pitchFamily="34" charset="0"/>
              <a:ea typeface="Aptos" panose="020B0004020202020204" pitchFamily="34" charset="0"/>
              <a:cs typeface="Times New Roman" panose="02020603050405020304" pitchFamily="18" charset="0"/>
            </a:endParaRPr>
          </a:p>
          <a:p>
            <a:pPr>
              <a:lnSpc>
                <a:spcPct val="107000"/>
              </a:lnSpc>
              <a:spcAft>
                <a:spcPts val="800"/>
              </a:spcAft>
            </a:pP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Vi blir på detta vis mer och mer hela och bidrar till en bättre värld i stort och smått!</a:t>
            </a:r>
          </a:p>
          <a:p>
            <a:pPr>
              <a:lnSpc>
                <a:spcPct val="107000"/>
              </a:lnSpc>
              <a:spcAft>
                <a:spcPts val="800"/>
              </a:spcAft>
            </a:pPr>
            <a:r>
              <a:rPr lang="sv-SE" sz="1400" kern="100" dirty="0">
                <a:effectLst/>
                <a:latin typeface="Lato Light" panose="020F0302020204030203" pitchFamily="34" charset="0"/>
                <a:ea typeface="Aptos" panose="020B0004020202020204" pitchFamily="34" charset="0"/>
                <a:cs typeface="Times New Roman" panose="02020603050405020304" pitchFamily="18" charset="0"/>
              </a:rPr>
              <a:t> </a:t>
            </a:r>
          </a:p>
          <a:p>
            <a:endParaRPr lang="sv-SE" dirty="0"/>
          </a:p>
        </p:txBody>
      </p:sp>
      <p:pic>
        <p:nvPicPr>
          <p:cNvPr id="7" name="Bildobjekt 6">
            <a:extLst>
              <a:ext uri="{FF2B5EF4-FFF2-40B4-BE49-F238E27FC236}">
                <a16:creationId xmlns:a16="http://schemas.microsoft.com/office/drawing/2014/main" id="{EC250AF2-4D61-CB6E-1DD0-870F6ECFAECD}"/>
              </a:ext>
            </a:extLst>
          </p:cNvPr>
          <p:cNvPicPr>
            <a:picLocks noChangeAspect="1"/>
          </p:cNvPicPr>
          <p:nvPr/>
        </p:nvPicPr>
        <p:blipFill>
          <a:blip r:embed="rId5"/>
          <a:stretch>
            <a:fillRect/>
          </a:stretch>
        </p:blipFill>
        <p:spPr>
          <a:xfrm>
            <a:off x="8427781" y="256543"/>
            <a:ext cx="3587935" cy="2607013"/>
          </a:xfrm>
          <a:prstGeom prst="rect">
            <a:avLst/>
          </a:prstGeom>
          <a:ln>
            <a:noFill/>
          </a:ln>
          <a:effectLst>
            <a:softEdge rad="112500"/>
          </a:effectLst>
        </p:spPr>
      </p:pic>
      <p:sp>
        <p:nvSpPr>
          <p:cNvPr id="8" name="textruta 7">
            <a:extLst>
              <a:ext uri="{FF2B5EF4-FFF2-40B4-BE49-F238E27FC236}">
                <a16:creationId xmlns:a16="http://schemas.microsoft.com/office/drawing/2014/main" id="{4076A805-2979-250C-327A-2DDCFD9E3CC5}"/>
              </a:ext>
            </a:extLst>
          </p:cNvPr>
          <p:cNvSpPr txBox="1"/>
          <p:nvPr/>
        </p:nvSpPr>
        <p:spPr>
          <a:xfrm>
            <a:off x="952936" y="1475601"/>
            <a:ext cx="4903551" cy="1458091"/>
          </a:xfrm>
          <a:prstGeom prst="rect">
            <a:avLst/>
          </a:prstGeom>
          <a:noFill/>
        </p:spPr>
        <p:txBody>
          <a:bodyPr wrap="square">
            <a:spAutoFit/>
          </a:bodyPr>
          <a:lstStyle/>
          <a:p>
            <a:pPr>
              <a:lnSpc>
                <a:spcPct val="107000"/>
              </a:lnSpc>
              <a:spcAft>
                <a:spcPts val="800"/>
              </a:spcAft>
            </a:pPr>
            <a:r>
              <a:rPr lang="sv-SE" kern="100" dirty="0">
                <a:effectLst/>
                <a:latin typeface="Lato Light" panose="020F0302020204030203" pitchFamily="34" charset="0"/>
                <a:ea typeface="Aptos" panose="020B0004020202020204" pitchFamily="34" charset="0"/>
                <a:cs typeface="Times New Roman" panose="02020603050405020304" pitchFamily="18" charset="0"/>
              </a:rPr>
              <a:t>Är våra styrkors </a:t>
            </a:r>
            <a:r>
              <a:rPr lang="sv-SE" kern="100" dirty="0">
                <a:latin typeface="Lato Light" panose="020F0302020204030203" pitchFamily="34" charset="0"/>
                <a:ea typeface="Aptos" panose="020B0004020202020204" pitchFamily="34" charset="0"/>
                <a:cs typeface="Times New Roman" panose="02020603050405020304" pitchFamily="18" charset="0"/>
              </a:rPr>
              <a:t>m</a:t>
            </a:r>
            <a:r>
              <a:rPr lang="sv-SE" kern="100" dirty="0">
                <a:effectLst/>
                <a:latin typeface="Lato Light" panose="020F0302020204030203" pitchFamily="34" charset="0"/>
                <a:ea typeface="Aptos" panose="020B0004020202020204" pitchFamily="34" charset="0"/>
                <a:cs typeface="Times New Roman" panose="02020603050405020304" pitchFamily="18" charset="0"/>
              </a:rPr>
              <a:t>inuspoler akilleshälar?</a:t>
            </a:r>
          </a:p>
          <a:p>
            <a:pPr>
              <a:lnSpc>
                <a:spcPct val="107000"/>
              </a:lnSpc>
              <a:spcAft>
                <a:spcPts val="800"/>
              </a:spcAft>
            </a:pPr>
            <a:r>
              <a:rPr lang="sv-SE" kern="100" dirty="0">
                <a:effectLst/>
                <a:latin typeface="Lato Light" panose="020F0302020204030203" pitchFamily="34" charset="0"/>
                <a:ea typeface="Aptos" panose="020B0004020202020204" pitchFamily="34" charset="0"/>
                <a:cs typeface="Times New Roman" panose="02020603050405020304" pitchFamily="18" charset="0"/>
              </a:rPr>
              <a:t>Svar: NEJ INTE ALLS!</a:t>
            </a:r>
          </a:p>
          <a:p>
            <a:pPr>
              <a:lnSpc>
                <a:spcPct val="107000"/>
              </a:lnSpc>
              <a:spcAft>
                <a:spcPts val="800"/>
              </a:spcAft>
            </a:pPr>
            <a:r>
              <a:rPr lang="sv-SE" kern="100" dirty="0">
                <a:effectLst/>
                <a:latin typeface="Lato Light" panose="020F0302020204030203" pitchFamily="34" charset="0"/>
                <a:ea typeface="Aptos" panose="020B0004020202020204" pitchFamily="34" charset="0"/>
                <a:cs typeface="Times New Roman" panose="02020603050405020304" pitchFamily="18" charset="0"/>
              </a:rPr>
              <a:t>Utan dessa har vi fått just </a:t>
            </a:r>
            <a:r>
              <a:rPr lang="sv-SE" kern="100" dirty="0" err="1">
                <a:effectLst/>
                <a:latin typeface="Lato Light" panose="020F0302020204030203" pitchFamily="34" charset="0"/>
                <a:ea typeface="Aptos" panose="020B0004020202020204" pitchFamily="34" charset="0"/>
                <a:cs typeface="Times New Roman" panose="02020603050405020304" pitchFamily="18" charset="0"/>
              </a:rPr>
              <a:t>pga</a:t>
            </a:r>
            <a:r>
              <a:rPr lang="sv-SE" kern="100" dirty="0">
                <a:effectLst/>
                <a:latin typeface="Lato Light" panose="020F0302020204030203" pitchFamily="34" charset="0"/>
                <a:ea typeface="Aptos" panose="020B0004020202020204" pitchFamily="34" charset="0"/>
                <a:cs typeface="Times New Roman" panose="02020603050405020304" pitchFamily="18" charset="0"/>
              </a:rPr>
              <a:t> av att vi för varje en av dem har en motsvarande pluspol. </a:t>
            </a:r>
          </a:p>
        </p:txBody>
      </p:sp>
      <p:sp>
        <p:nvSpPr>
          <p:cNvPr id="9" name="textruta 8">
            <a:extLst>
              <a:ext uri="{FF2B5EF4-FFF2-40B4-BE49-F238E27FC236}">
                <a16:creationId xmlns:a16="http://schemas.microsoft.com/office/drawing/2014/main" id="{5EE32A98-8FE5-B751-D515-9278C6280538}"/>
              </a:ext>
            </a:extLst>
          </p:cNvPr>
          <p:cNvSpPr txBox="1"/>
          <p:nvPr/>
        </p:nvSpPr>
        <p:spPr>
          <a:xfrm>
            <a:off x="952936" y="868909"/>
            <a:ext cx="5607224" cy="454292"/>
          </a:xfrm>
          <a:prstGeom prst="rect">
            <a:avLst/>
          </a:prstGeom>
          <a:noFill/>
        </p:spPr>
        <p:txBody>
          <a:bodyPr wrap="square">
            <a:spAutoFit/>
          </a:bodyPr>
          <a:lstStyle/>
          <a:p>
            <a:pPr>
              <a:lnSpc>
                <a:spcPct val="107000"/>
              </a:lnSpc>
              <a:spcAft>
                <a:spcPts val="800"/>
              </a:spcAft>
            </a:pPr>
            <a:r>
              <a:rPr lang="sv-SE" sz="2400" b="1" kern="100" dirty="0">
                <a:effectLst/>
                <a:latin typeface="Lato Light" panose="020F0302020204030203" pitchFamily="34" charset="0"/>
                <a:ea typeface="Aptos" panose="020B0004020202020204" pitchFamily="34" charset="0"/>
                <a:cs typeface="Times New Roman" panose="02020603050405020304" pitchFamily="18" charset="0"/>
              </a:rPr>
              <a:t>Vi börjar med ett par fokusförskjutningar: </a:t>
            </a:r>
          </a:p>
        </p:txBody>
      </p:sp>
    </p:spTree>
    <p:extLst>
      <p:ext uri="{BB962C8B-B14F-4D97-AF65-F5344CB8AC3E}">
        <p14:creationId xmlns:p14="http://schemas.microsoft.com/office/powerpoint/2010/main" val="2782591407"/>
      </p:ext>
    </p:extLst>
  </p:cSld>
  <p:clrMapOvr>
    <a:masterClrMapping/>
  </p:clrMapOvr>
  <p:transition spd="med">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293ACC-1EE5-2039-8ED4-5D41B8E6A796}"/>
            </a:ext>
          </a:extLst>
        </p:cNvPr>
        <p:cNvGrpSpPr/>
        <p:nvPr/>
      </p:nvGrpSpPr>
      <p:grpSpPr>
        <a:xfrm>
          <a:off x="0" y="0"/>
          <a:ext cx="0" cy="0"/>
          <a:chOff x="0" y="0"/>
          <a:chExt cx="0" cy="0"/>
        </a:xfrm>
      </p:grpSpPr>
      <p:pic>
        <p:nvPicPr>
          <p:cNvPr id="223" name="Enzoway_logo_black.ai" descr="Enzoway_logo_black.ai">
            <a:extLst>
              <a:ext uri="{FF2B5EF4-FFF2-40B4-BE49-F238E27FC236}">
                <a16:creationId xmlns:a16="http://schemas.microsoft.com/office/drawing/2014/main" id="{E93C62FC-72B3-5A62-340A-4C07A97B7CBA}"/>
              </a:ext>
            </a:extLst>
          </p:cNvPr>
          <p:cNvPicPr>
            <a:picLocks noChangeAspect="1"/>
          </p:cNvPicPr>
          <p:nvPr/>
        </p:nvPicPr>
        <p:blipFill>
          <a:blip r:embed="rId2"/>
          <a:stretch>
            <a:fillRect/>
          </a:stretch>
        </p:blipFill>
        <p:spPr>
          <a:xfrm>
            <a:off x="10093739" y="5722750"/>
            <a:ext cx="1418647" cy="712038"/>
          </a:xfrm>
          <a:prstGeom prst="rect">
            <a:avLst/>
          </a:prstGeom>
          <a:ln w="12700">
            <a:miter lim="400000"/>
          </a:ln>
        </p:spPr>
      </p:pic>
      <p:pic>
        <p:nvPicPr>
          <p:cNvPr id="2" name="Bildobjekt 1">
            <a:extLst>
              <a:ext uri="{FF2B5EF4-FFF2-40B4-BE49-F238E27FC236}">
                <a16:creationId xmlns:a16="http://schemas.microsoft.com/office/drawing/2014/main" id="{1630AC17-B4A4-541E-DB5F-1506CE6D06CF}"/>
              </a:ext>
            </a:extLst>
          </p:cNvPr>
          <p:cNvPicPr>
            <a:picLocks noChangeAspect="1"/>
          </p:cNvPicPr>
          <p:nvPr/>
        </p:nvPicPr>
        <p:blipFill>
          <a:blip r:embed="rId3"/>
          <a:stretch>
            <a:fillRect/>
          </a:stretch>
        </p:blipFill>
        <p:spPr>
          <a:xfrm>
            <a:off x="328684" y="243564"/>
            <a:ext cx="11534632" cy="6370872"/>
          </a:xfrm>
          <a:prstGeom prst="rect">
            <a:avLst/>
          </a:prstGeom>
        </p:spPr>
      </p:pic>
      <p:pic>
        <p:nvPicPr>
          <p:cNvPr id="3" name="Bildobjekt 2">
            <a:extLst>
              <a:ext uri="{FF2B5EF4-FFF2-40B4-BE49-F238E27FC236}">
                <a16:creationId xmlns:a16="http://schemas.microsoft.com/office/drawing/2014/main" id="{3E20FBDF-894B-0D84-5A59-FC0898B87568}"/>
              </a:ext>
            </a:extLst>
          </p:cNvPr>
          <p:cNvPicPr>
            <a:picLocks noChangeAspect="1"/>
          </p:cNvPicPr>
          <p:nvPr/>
        </p:nvPicPr>
        <p:blipFill>
          <a:blip r:embed="rId3"/>
          <a:stretch>
            <a:fillRect/>
          </a:stretch>
        </p:blipFill>
        <p:spPr>
          <a:xfrm>
            <a:off x="404884" y="319764"/>
            <a:ext cx="11534632" cy="6370872"/>
          </a:xfrm>
          <a:prstGeom prst="rect">
            <a:avLst/>
          </a:prstGeom>
        </p:spPr>
      </p:pic>
      <p:pic>
        <p:nvPicPr>
          <p:cNvPr id="10" name="Bildobjekt 9">
            <a:extLst>
              <a:ext uri="{FF2B5EF4-FFF2-40B4-BE49-F238E27FC236}">
                <a16:creationId xmlns:a16="http://schemas.microsoft.com/office/drawing/2014/main" id="{EF30AD95-E42C-7D09-8759-A9A91BA98F3D}"/>
              </a:ext>
            </a:extLst>
          </p:cNvPr>
          <p:cNvPicPr>
            <a:picLocks noChangeAspect="1"/>
          </p:cNvPicPr>
          <p:nvPr/>
        </p:nvPicPr>
        <p:blipFill>
          <a:blip r:embed="rId4"/>
          <a:stretch>
            <a:fillRect/>
          </a:stretch>
        </p:blipFill>
        <p:spPr>
          <a:xfrm>
            <a:off x="10270408" y="5646550"/>
            <a:ext cx="1417443" cy="710246"/>
          </a:xfrm>
          <a:prstGeom prst="rect">
            <a:avLst/>
          </a:prstGeom>
        </p:spPr>
      </p:pic>
      <p:pic>
        <p:nvPicPr>
          <p:cNvPr id="4" name="Bildobjekt 3">
            <a:extLst>
              <a:ext uri="{FF2B5EF4-FFF2-40B4-BE49-F238E27FC236}">
                <a16:creationId xmlns:a16="http://schemas.microsoft.com/office/drawing/2014/main" id="{141CE193-76E8-82D7-ADB5-0BE3243D20CB}"/>
              </a:ext>
            </a:extLst>
          </p:cNvPr>
          <p:cNvPicPr>
            <a:picLocks noChangeAspect="1"/>
          </p:cNvPicPr>
          <p:nvPr/>
        </p:nvPicPr>
        <p:blipFill>
          <a:blip r:embed="rId3"/>
          <a:stretch>
            <a:fillRect/>
          </a:stretch>
        </p:blipFill>
        <p:spPr>
          <a:xfrm>
            <a:off x="557284" y="472164"/>
            <a:ext cx="11534632" cy="6370872"/>
          </a:xfrm>
          <a:prstGeom prst="rect">
            <a:avLst/>
          </a:prstGeom>
        </p:spPr>
      </p:pic>
      <p:pic>
        <p:nvPicPr>
          <p:cNvPr id="5" name="Bildobjekt 4">
            <a:extLst>
              <a:ext uri="{FF2B5EF4-FFF2-40B4-BE49-F238E27FC236}">
                <a16:creationId xmlns:a16="http://schemas.microsoft.com/office/drawing/2014/main" id="{C154C651-2087-910E-ED1D-356F1F4D4BCD}"/>
              </a:ext>
            </a:extLst>
          </p:cNvPr>
          <p:cNvPicPr>
            <a:picLocks noChangeAspect="1"/>
          </p:cNvPicPr>
          <p:nvPr/>
        </p:nvPicPr>
        <p:blipFill>
          <a:blip r:embed="rId4"/>
          <a:stretch>
            <a:fillRect/>
          </a:stretch>
        </p:blipFill>
        <p:spPr>
          <a:xfrm>
            <a:off x="10560777" y="5798950"/>
            <a:ext cx="1417443" cy="710246"/>
          </a:xfrm>
          <a:prstGeom prst="rect">
            <a:avLst/>
          </a:prstGeom>
        </p:spPr>
      </p:pic>
      <p:sp>
        <p:nvSpPr>
          <p:cNvPr id="6" name="textruta 5">
            <a:extLst>
              <a:ext uri="{FF2B5EF4-FFF2-40B4-BE49-F238E27FC236}">
                <a16:creationId xmlns:a16="http://schemas.microsoft.com/office/drawing/2014/main" id="{B3FEEA66-551F-9741-3DF9-57E7CDE889FB}"/>
              </a:ext>
            </a:extLst>
          </p:cNvPr>
          <p:cNvSpPr txBox="1"/>
          <p:nvPr/>
        </p:nvSpPr>
        <p:spPr>
          <a:xfrm>
            <a:off x="934015" y="3092020"/>
            <a:ext cx="10014609" cy="4091046"/>
          </a:xfrm>
          <a:prstGeom prst="rect">
            <a:avLst/>
          </a:prstGeom>
          <a:noFill/>
        </p:spPr>
        <p:txBody>
          <a:bodyPr wrap="square">
            <a:spAutoFit/>
          </a:bodyPr>
          <a:lstStyle/>
          <a:p>
            <a:pPr>
              <a:lnSpc>
                <a:spcPct val="107000"/>
              </a:lnSpc>
              <a:spcAft>
                <a:spcPts val="800"/>
              </a:spcAft>
            </a:pP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Om inte någon av dina Minuspoler exempelvis innebär konkret ”Ilska” så för varje av dina respektive Minuspoler hittar du en av ovanstående tre negativa känslor. </a:t>
            </a:r>
          </a:p>
          <a:p>
            <a:pPr>
              <a:lnSpc>
                <a:spcPct val="107000"/>
              </a:lnSpc>
              <a:spcAft>
                <a:spcPts val="800"/>
              </a:spcAft>
            </a:pP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Dessa tre negativa känslor samarbetar sedan tätt ihop: </a:t>
            </a:r>
            <a:br>
              <a:rPr lang="sv-SE" sz="1800" kern="100" dirty="0">
                <a:effectLst/>
                <a:latin typeface="Lato Light" panose="020F0302020204030203" pitchFamily="34" charset="0"/>
                <a:ea typeface="Aptos" panose="020B0004020202020204" pitchFamily="34" charset="0"/>
                <a:cs typeface="Times New Roman" panose="02020603050405020304" pitchFamily="18" charset="0"/>
              </a:rPr>
            </a:b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Tex. ilska kan leda till rädsla för ensamhet. När man upptäcker dylika mönster börjar man bemästra den först uppkomna känslan, man jobbar alltså enligt principen: ”Det viktigaste först.” Då kommer med största sannolikhet de övriga två att klinga av, och om inte så tränar man att bemästra respektive negativ känsla en efter en. </a:t>
            </a:r>
          </a:p>
          <a:p>
            <a:pPr>
              <a:lnSpc>
                <a:spcPct val="107000"/>
              </a:lnSpc>
              <a:spcAft>
                <a:spcPts val="800"/>
              </a:spcAft>
            </a:pP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Vid ett väl bemästrande av Minuspol kopplat till negativ känsla så kommer framgång och tillfredsställelse, därför att då tar jag mina Pluspoler till nästa nivå och kan än bättre bidra till andra människors väl i de sammanhang där jag är och verkar. </a:t>
            </a:r>
          </a:p>
          <a:p>
            <a:pPr>
              <a:lnSpc>
                <a:spcPct val="107000"/>
              </a:lnSpc>
              <a:spcAft>
                <a:spcPts val="800"/>
              </a:spcAft>
            </a:pPr>
            <a:r>
              <a:rPr lang="sv-SE" sz="1400" kern="100" dirty="0">
                <a:effectLst/>
                <a:latin typeface="Lato Light" panose="020F0302020204030203" pitchFamily="34" charset="0"/>
                <a:ea typeface="Aptos" panose="020B0004020202020204" pitchFamily="34" charset="0"/>
                <a:cs typeface="Times New Roman" panose="02020603050405020304" pitchFamily="18" charset="0"/>
              </a:rPr>
              <a:t> </a:t>
            </a:r>
          </a:p>
          <a:p>
            <a:endParaRPr lang="sv-SE" dirty="0"/>
          </a:p>
        </p:txBody>
      </p:sp>
      <p:pic>
        <p:nvPicPr>
          <p:cNvPr id="7" name="Bildobjekt 6">
            <a:extLst>
              <a:ext uri="{FF2B5EF4-FFF2-40B4-BE49-F238E27FC236}">
                <a16:creationId xmlns:a16="http://schemas.microsoft.com/office/drawing/2014/main" id="{833A7553-5844-F373-0AAC-BFED7926FEC2}"/>
              </a:ext>
            </a:extLst>
          </p:cNvPr>
          <p:cNvPicPr>
            <a:picLocks noChangeAspect="1"/>
          </p:cNvPicPr>
          <p:nvPr/>
        </p:nvPicPr>
        <p:blipFill>
          <a:blip r:embed="rId5"/>
          <a:stretch>
            <a:fillRect/>
          </a:stretch>
        </p:blipFill>
        <p:spPr>
          <a:xfrm>
            <a:off x="8061438" y="117201"/>
            <a:ext cx="4010588" cy="2914115"/>
          </a:xfrm>
          <a:prstGeom prst="rect">
            <a:avLst/>
          </a:prstGeom>
        </p:spPr>
      </p:pic>
      <p:sp>
        <p:nvSpPr>
          <p:cNvPr id="8" name="textruta 7">
            <a:extLst>
              <a:ext uri="{FF2B5EF4-FFF2-40B4-BE49-F238E27FC236}">
                <a16:creationId xmlns:a16="http://schemas.microsoft.com/office/drawing/2014/main" id="{54FC2F46-4541-8AFB-4A89-DE2F45A703A7}"/>
              </a:ext>
            </a:extLst>
          </p:cNvPr>
          <p:cNvSpPr txBox="1"/>
          <p:nvPr/>
        </p:nvSpPr>
        <p:spPr>
          <a:xfrm>
            <a:off x="943582" y="817626"/>
            <a:ext cx="5622588" cy="1651862"/>
          </a:xfrm>
          <a:prstGeom prst="rect">
            <a:avLst/>
          </a:prstGeom>
          <a:noFill/>
        </p:spPr>
        <p:txBody>
          <a:bodyPr wrap="square">
            <a:spAutoFit/>
          </a:bodyPr>
          <a:lstStyle/>
          <a:p>
            <a:pPr>
              <a:lnSpc>
                <a:spcPct val="107000"/>
              </a:lnSpc>
              <a:spcAft>
                <a:spcPts val="800"/>
              </a:spcAft>
            </a:pP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Varje styrkas Minuspol kan sedan länkas till de enda tre verkligt viktiga ”negativa” känslorna vi har vilka är:</a:t>
            </a:r>
          </a:p>
          <a:p>
            <a:pPr marL="342900" lvl="0" indent="-342900">
              <a:lnSpc>
                <a:spcPct val="107000"/>
              </a:lnSpc>
              <a:buFont typeface="Symbol" panose="05050102010706020507" pitchFamily="18" charset="2"/>
              <a:buChar char=""/>
            </a:pP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Rädsla / oro / fruktan</a:t>
            </a:r>
          </a:p>
          <a:p>
            <a:pPr marL="342900" lvl="0" indent="-342900">
              <a:lnSpc>
                <a:spcPct val="107000"/>
              </a:lnSpc>
              <a:buFont typeface="Symbol" panose="05050102010706020507" pitchFamily="18" charset="2"/>
              <a:buChar char=""/>
            </a:pP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Ilska</a:t>
            </a:r>
          </a:p>
          <a:p>
            <a:pPr marL="342900" lvl="0" indent="-342900">
              <a:lnSpc>
                <a:spcPct val="107000"/>
              </a:lnSpc>
              <a:spcAft>
                <a:spcPts val="800"/>
              </a:spcAft>
              <a:buFont typeface="Symbol" panose="05050102010706020507" pitchFamily="18" charset="2"/>
              <a:buChar char=""/>
            </a:pP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Ensamhet</a:t>
            </a:r>
          </a:p>
        </p:txBody>
      </p:sp>
    </p:spTree>
    <p:extLst>
      <p:ext uri="{BB962C8B-B14F-4D97-AF65-F5344CB8AC3E}">
        <p14:creationId xmlns:p14="http://schemas.microsoft.com/office/powerpoint/2010/main" val="103136948"/>
      </p:ext>
    </p:extLst>
  </p:cSld>
  <p:clrMapOvr>
    <a:masterClrMapping/>
  </p:clrMapOvr>
  <p:transition spd="med">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E72AD8-03A4-56F5-A804-BC4D477C3D8C}"/>
            </a:ext>
          </a:extLst>
        </p:cNvPr>
        <p:cNvGrpSpPr/>
        <p:nvPr/>
      </p:nvGrpSpPr>
      <p:grpSpPr>
        <a:xfrm>
          <a:off x="0" y="0"/>
          <a:ext cx="0" cy="0"/>
          <a:chOff x="0" y="0"/>
          <a:chExt cx="0" cy="0"/>
        </a:xfrm>
      </p:grpSpPr>
      <p:pic>
        <p:nvPicPr>
          <p:cNvPr id="223" name="Enzoway_logo_black.ai" descr="Enzoway_logo_black.ai">
            <a:extLst>
              <a:ext uri="{FF2B5EF4-FFF2-40B4-BE49-F238E27FC236}">
                <a16:creationId xmlns:a16="http://schemas.microsoft.com/office/drawing/2014/main" id="{7B7508D9-1963-5FFB-4027-84998AACDEBB}"/>
              </a:ext>
            </a:extLst>
          </p:cNvPr>
          <p:cNvPicPr>
            <a:picLocks noChangeAspect="1"/>
          </p:cNvPicPr>
          <p:nvPr/>
        </p:nvPicPr>
        <p:blipFill>
          <a:blip r:embed="rId2"/>
          <a:stretch>
            <a:fillRect/>
          </a:stretch>
        </p:blipFill>
        <p:spPr>
          <a:xfrm>
            <a:off x="10093739" y="5722750"/>
            <a:ext cx="1418647" cy="712038"/>
          </a:xfrm>
          <a:prstGeom prst="rect">
            <a:avLst/>
          </a:prstGeom>
          <a:ln w="12700">
            <a:miter lim="400000"/>
          </a:ln>
        </p:spPr>
      </p:pic>
      <p:pic>
        <p:nvPicPr>
          <p:cNvPr id="2" name="Bildobjekt 1">
            <a:extLst>
              <a:ext uri="{FF2B5EF4-FFF2-40B4-BE49-F238E27FC236}">
                <a16:creationId xmlns:a16="http://schemas.microsoft.com/office/drawing/2014/main" id="{04A9D6E4-DEBE-C3B8-A27A-E0CA0E9D6205}"/>
              </a:ext>
            </a:extLst>
          </p:cNvPr>
          <p:cNvPicPr>
            <a:picLocks noChangeAspect="1"/>
          </p:cNvPicPr>
          <p:nvPr/>
        </p:nvPicPr>
        <p:blipFill>
          <a:blip r:embed="rId3"/>
          <a:stretch>
            <a:fillRect/>
          </a:stretch>
        </p:blipFill>
        <p:spPr>
          <a:xfrm>
            <a:off x="328684" y="243564"/>
            <a:ext cx="11534632" cy="6370872"/>
          </a:xfrm>
          <a:prstGeom prst="rect">
            <a:avLst/>
          </a:prstGeom>
        </p:spPr>
      </p:pic>
      <p:pic>
        <p:nvPicPr>
          <p:cNvPr id="3" name="Bildobjekt 2">
            <a:extLst>
              <a:ext uri="{FF2B5EF4-FFF2-40B4-BE49-F238E27FC236}">
                <a16:creationId xmlns:a16="http://schemas.microsoft.com/office/drawing/2014/main" id="{EAA1F371-49E1-686C-0807-063181CB3653}"/>
              </a:ext>
            </a:extLst>
          </p:cNvPr>
          <p:cNvPicPr>
            <a:picLocks noChangeAspect="1"/>
          </p:cNvPicPr>
          <p:nvPr/>
        </p:nvPicPr>
        <p:blipFill>
          <a:blip r:embed="rId3"/>
          <a:stretch>
            <a:fillRect/>
          </a:stretch>
        </p:blipFill>
        <p:spPr>
          <a:xfrm>
            <a:off x="404884" y="319764"/>
            <a:ext cx="11534632" cy="6370872"/>
          </a:xfrm>
          <a:prstGeom prst="rect">
            <a:avLst/>
          </a:prstGeom>
        </p:spPr>
      </p:pic>
      <p:pic>
        <p:nvPicPr>
          <p:cNvPr id="10" name="Bildobjekt 9">
            <a:extLst>
              <a:ext uri="{FF2B5EF4-FFF2-40B4-BE49-F238E27FC236}">
                <a16:creationId xmlns:a16="http://schemas.microsoft.com/office/drawing/2014/main" id="{949CCD1C-C1E3-61F3-2216-91388378AA2D}"/>
              </a:ext>
            </a:extLst>
          </p:cNvPr>
          <p:cNvPicPr>
            <a:picLocks noChangeAspect="1"/>
          </p:cNvPicPr>
          <p:nvPr/>
        </p:nvPicPr>
        <p:blipFill>
          <a:blip r:embed="rId4"/>
          <a:stretch>
            <a:fillRect/>
          </a:stretch>
        </p:blipFill>
        <p:spPr>
          <a:xfrm>
            <a:off x="10270408" y="5646550"/>
            <a:ext cx="1417443" cy="710246"/>
          </a:xfrm>
          <a:prstGeom prst="rect">
            <a:avLst/>
          </a:prstGeom>
        </p:spPr>
      </p:pic>
      <p:pic>
        <p:nvPicPr>
          <p:cNvPr id="4" name="Bildobjekt 3">
            <a:extLst>
              <a:ext uri="{FF2B5EF4-FFF2-40B4-BE49-F238E27FC236}">
                <a16:creationId xmlns:a16="http://schemas.microsoft.com/office/drawing/2014/main" id="{ED7CF0A5-FD7A-BE14-6401-CF3C28C4F042}"/>
              </a:ext>
            </a:extLst>
          </p:cNvPr>
          <p:cNvPicPr>
            <a:picLocks noChangeAspect="1"/>
          </p:cNvPicPr>
          <p:nvPr/>
        </p:nvPicPr>
        <p:blipFill>
          <a:blip r:embed="rId3"/>
          <a:stretch>
            <a:fillRect/>
          </a:stretch>
        </p:blipFill>
        <p:spPr>
          <a:xfrm>
            <a:off x="557284" y="472164"/>
            <a:ext cx="11534632" cy="6370872"/>
          </a:xfrm>
          <a:prstGeom prst="rect">
            <a:avLst/>
          </a:prstGeom>
        </p:spPr>
      </p:pic>
      <p:pic>
        <p:nvPicPr>
          <p:cNvPr id="5" name="Bildobjekt 4">
            <a:extLst>
              <a:ext uri="{FF2B5EF4-FFF2-40B4-BE49-F238E27FC236}">
                <a16:creationId xmlns:a16="http://schemas.microsoft.com/office/drawing/2014/main" id="{FA40B0B4-ACD0-B96B-7256-CF23F2D66906}"/>
              </a:ext>
            </a:extLst>
          </p:cNvPr>
          <p:cNvPicPr>
            <a:picLocks noChangeAspect="1"/>
          </p:cNvPicPr>
          <p:nvPr/>
        </p:nvPicPr>
        <p:blipFill>
          <a:blip r:embed="rId4"/>
          <a:stretch>
            <a:fillRect/>
          </a:stretch>
        </p:blipFill>
        <p:spPr>
          <a:xfrm>
            <a:off x="10560777" y="5798950"/>
            <a:ext cx="1417443" cy="710246"/>
          </a:xfrm>
          <a:prstGeom prst="rect">
            <a:avLst/>
          </a:prstGeom>
        </p:spPr>
      </p:pic>
      <p:sp>
        <p:nvSpPr>
          <p:cNvPr id="11" name="textruta 10">
            <a:extLst>
              <a:ext uri="{FF2B5EF4-FFF2-40B4-BE49-F238E27FC236}">
                <a16:creationId xmlns:a16="http://schemas.microsoft.com/office/drawing/2014/main" id="{5E7AAE95-76DF-0C6B-2CD1-ABE7E54920B2}"/>
              </a:ext>
            </a:extLst>
          </p:cNvPr>
          <p:cNvSpPr txBox="1"/>
          <p:nvPr/>
        </p:nvSpPr>
        <p:spPr>
          <a:xfrm>
            <a:off x="3277411" y="2274838"/>
            <a:ext cx="6094378" cy="2308324"/>
          </a:xfrm>
          <a:prstGeom prst="rect">
            <a:avLst/>
          </a:prstGeom>
          <a:noFill/>
        </p:spPr>
        <p:txBody>
          <a:bodyPr wrap="square">
            <a:spAutoFit/>
          </a:bodyPr>
          <a:lstStyle/>
          <a:p>
            <a:pPr marL="285750" indent="-285750">
              <a:buFont typeface="Arial" panose="020B0604020202020204" pitchFamily="34" charset="0"/>
              <a:buChar char="•"/>
            </a:pPr>
            <a:r>
              <a:rPr lang="sv-SE" dirty="0">
                <a:latin typeface="Lato Light" panose="020F0302020204030203" pitchFamily="34" charset="0"/>
              </a:rPr>
              <a:t>Titta på filmen om Enzoway Magneten</a:t>
            </a:r>
            <a:endParaRPr lang="sv-SE" dirty="0">
              <a:latin typeface="Lato Light" panose="020F0302020204030203" pitchFamily="34" charset="0"/>
              <a:hlinkClick r:id="rId5"/>
            </a:endParaRPr>
          </a:p>
          <a:p>
            <a:br>
              <a:rPr lang="sv-SE" dirty="0">
                <a:latin typeface="Lato Light" panose="020F0302020204030203" pitchFamily="34" charset="0"/>
              </a:rPr>
            </a:br>
            <a:endParaRPr lang="sv-SE" dirty="0">
              <a:latin typeface="Lato Light" panose="020F0302020204030203" pitchFamily="34" charset="0"/>
            </a:endParaRPr>
          </a:p>
          <a:p>
            <a:pPr marL="285750" indent="-285750">
              <a:buFont typeface="Arial" panose="020B0604020202020204" pitchFamily="34" charset="0"/>
              <a:buChar char="•"/>
            </a:pPr>
            <a:r>
              <a:rPr lang="sv-SE" dirty="0">
                <a:latin typeface="Lato Light" panose="020F0302020204030203" pitchFamily="34" charset="0"/>
              </a:rPr>
              <a:t>Jobba antingen 2 och 2 eller individuellt och fyll i avsnittet</a:t>
            </a:r>
            <a:br>
              <a:rPr lang="sv-SE" dirty="0">
                <a:latin typeface="Lato Light" panose="020F0302020204030203" pitchFamily="34" charset="0"/>
              </a:rPr>
            </a:br>
            <a:endParaRPr lang="sv-SE" dirty="0">
              <a:latin typeface="Lato Light" panose="020F0302020204030203" pitchFamily="34" charset="0"/>
            </a:endParaRPr>
          </a:p>
          <a:p>
            <a:pPr marL="285750" indent="-285750">
              <a:buFont typeface="Arial" panose="020B0604020202020204" pitchFamily="34" charset="0"/>
              <a:buChar char="•"/>
            </a:pPr>
            <a:r>
              <a:rPr lang="sv-SE" dirty="0">
                <a:latin typeface="Lato Light" panose="020F0302020204030203" pitchFamily="34" charset="0"/>
              </a:rPr>
              <a:t>Diskutera några minuter 2 och 2</a:t>
            </a:r>
          </a:p>
          <a:p>
            <a:pPr marL="285750" indent="-285750">
              <a:buFont typeface="Arial" panose="020B0604020202020204" pitchFamily="34" charset="0"/>
              <a:buChar char="•"/>
            </a:pPr>
            <a:endParaRPr lang="sv-SE" dirty="0">
              <a:latin typeface="Lato Light" panose="020F0302020204030203" pitchFamily="34" charset="0"/>
            </a:endParaRPr>
          </a:p>
          <a:p>
            <a:pPr marL="285750" indent="-285750">
              <a:buFont typeface="Arial" panose="020B0604020202020204" pitchFamily="34" charset="0"/>
              <a:buChar char="•"/>
            </a:pPr>
            <a:r>
              <a:rPr lang="sv-SE" dirty="0">
                <a:latin typeface="Lato Light" panose="020F0302020204030203" pitchFamily="34" charset="0"/>
              </a:rPr>
              <a:t>Därefter, dela era tankar i hela teamet</a:t>
            </a:r>
          </a:p>
        </p:txBody>
      </p:sp>
    </p:spTree>
    <p:extLst>
      <p:ext uri="{BB962C8B-B14F-4D97-AF65-F5344CB8AC3E}">
        <p14:creationId xmlns:p14="http://schemas.microsoft.com/office/powerpoint/2010/main" val="1790791530"/>
      </p:ext>
    </p:extLst>
  </p:cSld>
  <p:clrMapOvr>
    <a:masterClrMapping/>
  </p:clrMapOvr>
  <p:transition spd="med">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odell_magneten_12mars (360p)">
            <a:hlinkClick r:id="" action="ppaction://media"/>
            <a:extLst>
              <a:ext uri="{FF2B5EF4-FFF2-40B4-BE49-F238E27FC236}">
                <a16:creationId xmlns:a16="http://schemas.microsoft.com/office/drawing/2014/main" id="{1FEB8837-D94B-0C3C-0199-4FC83D926F26}"/>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960123" y="61047"/>
            <a:ext cx="8271754" cy="6735906"/>
          </a:xfrm>
          <a:prstGeom prst="rect">
            <a:avLst/>
          </a:prstGeom>
        </p:spPr>
      </p:pic>
    </p:spTree>
    <p:extLst>
      <p:ext uri="{BB962C8B-B14F-4D97-AF65-F5344CB8AC3E}">
        <p14:creationId xmlns:p14="http://schemas.microsoft.com/office/powerpoint/2010/main" val="2194164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985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7088</TotalTime>
  <Words>1023</Words>
  <Application>Microsoft Office PowerPoint</Application>
  <PresentationFormat>Bredbild</PresentationFormat>
  <Paragraphs>68</Paragraphs>
  <Slides>12</Slides>
  <Notes>0</Notes>
  <HiddenSlides>0</HiddenSlides>
  <MMClips>1</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12</vt:i4>
      </vt:variant>
    </vt:vector>
  </HeadingPairs>
  <TitlesOfParts>
    <vt:vector size="19" baseType="lpstr">
      <vt:lpstr>Aptos</vt:lpstr>
      <vt:lpstr>Aptos Display</vt:lpstr>
      <vt:lpstr>Arial</vt:lpstr>
      <vt:lpstr>Lato</vt:lpstr>
      <vt:lpstr>Lato Light</vt:lpstr>
      <vt:lpstr>Symbol</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carina</dc:creator>
  <cp:lastModifiedBy>carina</cp:lastModifiedBy>
  <cp:revision>62</cp:revision>
  <dcterms:created xsi:type="dcterms:W3CDTF">2024-08-08T09:16:46Z</dcterms:created>
  <dcterms:modified xsi:type="dcterms:W3CDTF">2025-03-12T15:04:05Z</dcterms:modified>
</cp:coreProperties>
</file>