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666" r:id="rId2"/>
    <p:sldId id="824" r:id="rId3"/>
    <p:sldId id="825" r:id="rId4"/>
    <p:sldId id="826" r:id="rId5"/>
    <p:sldId id="827" r:id="rId6"/>
    <p:sldId id="828" r:id="rId7"/>
    <p:sldId id="829" r:id="rId8"/>
    <p:sldId id="830" r:id="rId9"/>
    <p:sldId id="831" r:id="rId10"/>
    <p:sldId id="832"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94660"/>
  </p:normalViewPr>
  <p:slideViewPr>
    <p:cSldViewPr snapToGrid="0">
      <p:cViewPr varScale="1">
        <p:scale>
          <a:sx n="79" d="100"/>
          <a:sy n="79" d="100"/>
        </p:scale>
        <p:origin x="100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0F125F-8DDC-9708-8E06-FA9A86AC29A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5DBF235-6A7F-F58F-C933-D99FC43699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D442BC9-FFD3-6414-ED2C-88A009639EA1}"/>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5" name="Platshållare för sidfot 4">
            <a:extLst>
              <a:ext uri="{FF2B5EF4-FFF2-40B4-BE49-F238E27FC236}">
                <a16:creationId xmlns:a16="http://schemas.microsoft.com/office/drawing/2014/main" id="{90A32E19-CD08-551D-1571-A93C2C85973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CEEF86-B026-EF0E-57D6-6E8FC95A465B}"/>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2800095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9F625-2303-7367-F3EB-E0C4B06ADDA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BBEC15B-8187-FE27-01B7-949561ADC8DE}"/>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2EEB2DC-3DF6-1DA2-EC3B-4B712AE53DCA}"/>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5" name="Platshållare för sidfot 4">
            <a:extLst>
              <a:ext uri="{FF2B5EF4-FFF2-40B4-BE49-F238E27FC236}">
                <a16:creationId xmlns:a16="http://schemas.microsoft.com/office/drawing/2014/main" id="{626BE404-9DC1-A566-5DD3-560D9B0ED92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198AF8F-9F83-38E7-44CD-A74442E20E05}"/>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28897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91A2BB37-5F82-3C13-5986-1E592D05A31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B9B0A09-D868-56D2-A628-0E5E395F811A}"/>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ADB0E8E-C573-52AB-225C-A26837CF7407}"/>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5" name="Platshållare för sidfot 4">
            <a:extLst>
              <a:ext uri="{FF2B5EF4-FFF2-40B4-BE49-F238E27FC236}">
                <a16:creationId xmlns:a16="http://schemas.microsoft.com/office/drawing/2014/main" id="{C64E3A80-CC1C-AF92-0AF2-69B87451A94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439C80-0011-EE8A-F177-6C845220F46B}"/>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356884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08DD12-5FA5-2CFB-59F1-5EBC2536B90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00442B9-CB1D-E700-D0E2-04C369057D7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CA4A4CA-8237-A58E-3A12-C00E05D28FB7}"/>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5" name="Platshållare för sidfot 4">
            <a:extLst>
              <a:ext uri="{FF2B5EF4-FFF2-40B4-BE49-F238E27FC236}">
                <a16:creationId xmlns:a16="http://schemas.microsoft.com/office/drawing/2014/main" id="{5E8A4C4E-0AC8-35AB-F79C-2026E78B279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4FBB0C6-A4B1-EAF9-D1CA-A7AAED32F314}"/>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1215392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D11F21-E06F-71F9-38A7-992898957B5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AAC6143-2DF1-AC34-7416-E9795DC4188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72BE8D53-EC15-4E87-F9C5-3B2705993489}"/>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5" name="Platshållare för sidfot 4">
            <a:extLst>
              <a:ext uri="{FF2B5EF4-FFF2-40B4-BE49-F238E27FC236}">
                <a16:creationId xmlns:a16="http://schemas.microsoft.com/office/drawing/2014/main" id="{549DD58B-36B0-747F-AC1E-2FAB6D5D328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703F07A-77F6-25A1-1C12-5389FDECE758}"/>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4234727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037635A-4473-6362-3F6C-64E8D4B1F2E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08DA82C-528D-DDEA-25B6-8BE28EAF3DC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8CABC1D-A9D3-4F71-3CEC-AD2DAA15036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E5576E4F-CA12-A67A-BA48-4656939C232D}"/>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6" name="Platshållare för sidfot 5">
            <a:extLst>
              <a:ext uri="{FF2B5EF4-FFF2-40B4-BE49-F238E27FC236}">
                <a16:creationId xmlns:a16="http://schemas.microsoft.com/office/drawing/2014/main" id="{3DD7450E-9156-10AF-D401-0105EA6DA80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A491E3D-5FFE-44CA-7684-DA8FE7CF5F09}"/>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3928327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3EEC595-D1F9-242E-264E-4733C30C7A1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F1B7A58-A42E-7536-6ECA-3D34A49B88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233BAEA-DDE4-EE1F-E3EB-8CE9CDF482E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CBC4F67-68C4-4DFE-2FCD-030E14514A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82218B9-A39C-E20A-27B7-9753DA75EB6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C30276B-E3D9-DBC3-A359-18D8D8A99B5C}"/>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8" name="Platshållare för sidfot 7">
            <a:extLst>
              <a:ext uri="{FF2B5EF4-FFF2-40B4-BE49-F238E27FC236}">
                <a16:creationId xmlns:a16="http://schemas.microsoft.com/office/drawing/2014/main" id="{DFA04550-B081-59DE-1AA9-98CD5A14ACC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DEAEA871-E3E7-BAC2-B12D-0892832B20D3}"/>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792456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9359895-DD21-2A4C-DBAF-C8BB23A73E62}"/>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1A6E8D4-3854-475E-C0F0-382CDB06C870}"/>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4" name="Platshållare för sidfot 3">
            <a:extLst>
              <a:ext uri="{FF2B5EF4-FFF2-40B4-BE49-F238E27FC236}">
                <a16:creationId xmlns:a16="http://schemas.microsoft.com/office/drawing/2014/main" id="{34A8473B-44E4-F9D6-74C7-55FB16EE8EB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EB6DDC2-CB40-55C4-7FC2-A6B5C620F770}"/>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542457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C0D939A-B5DB-8FE4-D0AA-247EF1971732}"/>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3" name="Platshållare för sidfot 2">
            <a:extLst>
              <a:ext uri="{FF2B5EF4-FFF2-40B4-BE49-F238E27FC236}">
                <a16:creationId xmlns:a16="http://schemas.microsoft.com/office/drawing/2014/main" id="{D963C813-F742-F45C-2933-857802207BF9}"/>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FD05349-F6F7-C8B1-1BA0-72A02273FFBF}"/>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1154958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B7633F-0E32-546F-9830-C9959B56F46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3398CE-4367-677A-A6C9-99B59C2DF3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95EDD7E-B3DB-EC98-E4A7-77A0E384B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F9705D6E-E180-B089-6EE1-74D14747A75D}"/>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6" name="Platshållare för sidfot 5">
            <a:extLst>
              <a:ext uri="{FF2B5EF4-FFF2-40B4-BE49-F238E27FC236}">
                <a16:creationId xmlns:a16="http://schemas.microsoft.com/office/drawing/2014/main" id="{0CD7FEC9-7B97-86BB-35C4-FD51B8E1038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A416C59-924E-A821-F8E8-82CEEB1EF165}"/>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1758006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C767B8-D717-1F0E-E942-5E855C65D14A}"/>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3E77E98-EF3B-B5CB-15D5-C434F1C107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FA3F31B-92CE-80A3-7CF9-506167FDF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5A1C09D-25D6-95B9-1EC1-FC28B213EE83}"/>
              </a:ext>
            </a:extLst>
          </p:cNvPr>
          <p:cNvSpPr>
            <a:spLocks noGrp="1"/>
          </p:cNvSpPr>
          <p:nvPr>
            <p:ph type="dt" sz="half" idx="10"/>
          </p:nvPr>
        </p:nvSpPr>
        <p:spPr/>
        <p:txBody>
          <a:bodyPr/>
          <a:lstStyle/>
          <a:p>
            <a:fld id="{592BB935-6E0B-4887-8822-83B8112035DB}" type="datetimeFigureOut">
              <a:rPr lang="sv-SE" smtClean="0"/>
              <a:t>2025-03-07</a:t>
            </a:fld>
            <a:endParaRPr lang="sv-SE"/>
          </a:p>
        </p:txBody>
      </p:sp>
      <p:sp>
        <p:nvSpPr>
          <p:cNvPr id="6" name="Platshållare för sidfot 5">
            <a:extLst>
              <a:ext uri="{FF2B5EF4-FFF2-40B4-BE49-F238E27FC236}">
                <a16:creationId xmlns:a16="http://schemas.microsoft.com/office/drawing/2014/main" id="{3C85AB3D-B842-80B5-FC39-D3808C94973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D10EE5F-6F90-12AA-211E-F1603D7ACA4F}"/>
              </a:ext>
            </a:extLst>
          </p:cNvPr>
          <p:cNvSpPr>
            <a:spLocks noGrp="1"/>
          </p:cNvSpPr>
          <p:nvPr>
            <p:ph type="sldNum" sz="quarter" idx="12"/>
          </p:nvPr>
        </p:nvSpPr>
        <p:spPr/>
        <p:txBody>
          <a:bodyPr/>
          <a:lstStyle/>
          <a:p>
            <a:fld id="{0B118544-7CAF-47F0-A88C-5E84F99D29DD}" type="slidenum">
              <a:rPr lang="sv-SE" smtClean="0"/>
              <a:t>‹#›</a:t>
            </a:fld>
            <a:endParaRPr lang="sv-SE"/>
          </a:p>
        </p:txBody>
      </p:sp>
    </p:spTree>
    <p:extLst>
      <p:ext uri="{BB962C8B-B14F-4D97-AF65-F5344CB8AC3E}">
        <p14:creationId xmlns:p14="http://schemas.microsoft.com/office/powerpoint/2010/main" val="1780578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34685AF-1349-869B-6E5D-DA788F3C52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A56F1D1-48AC-B1FC-09D7-B87C89CAE9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4C8CAFF-3523-44FB-14D0-8A072D5E03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2BB935-6E0B-4887-8822-83B8112035DB}" type="datetimeFigureOut">
              <a:rPr lang="sv-SE" smtClean="0"/>
              <a:t>2025-03-07</a:t>
            </a:fld>
            <a:endParaRPr lang="sv-SE"/>
          </a:p>
        </p:txBody>
      </p:sp>
      <p:sp>
        <p:nvSpPr>
          <p:cNvPr id="5" name="Platshållare för sidfot 4">
            <a:extLst>
              <a:ext uri="{FF2B5EF4-FFF2-40B4-BE49-F238E27FC236}">
                <a16:creationId xmlns:a16="http://schemas.microsoft.com/office/drawing/2014/main" id="{B8630C44-518E-386B-095F-5938609C78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EA74419A-C7EC-C86C-3188-9260E9D0DC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B118544-7CAF-47F0-A88C-5E84F99D29DD}" type="slidenum">
              <a:rPr lang="sv-SE" smtClean="0"/>
              <a:t>‹#›</a:t>
            </a:fld>
            <a:endParaRPr lang="sv-SE"/>
          </a:p>
        </p:txBody>
      </p:sp>
    </p:spTree>
    <p:extLst>
      <p:ext uri="{BB962C8B-B14F-4D97-AF65-F5344CB8AC3E}">
        <p14:creationId xmlns:p14="http://schemas.microsoft.com/office/powerpoint/2010/main" val="4216190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698F7B24-CE14-9A34-48F5-DF6A8647529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ruta 5">
            <a:extLst>
              <a:ext uri="{FF2B5EF4-FFF2-40B4-BE49-F238E27FC236}">
                <a16:creationId xmlns:a16="http://schemas.microsoft.com/office/drawing/2014/main" id="{E8C12104-843A-45C9-C000-F29CEAA333BA}"/>
              </a:ext>
            </a:extLst>
          </p:cNvPr>
          <p:cNvSpPr txBox="1"/>
          <p:nvPr/>
        </p:nvSpPr>
        <p:spPr>
          <a:xfrm>
            <a:off x="1731695" y="1031333"/>
            <a:ext cx="8858046" cy="9358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lnSpc>
                <a:spcPct val="107000"/>
              </a:lnSpc>
              <a:spcAft>
                <a:spcPts val="800"/>
              </a:spcAft>
            </a:pPr>
            <a:r>
              <a:rPr lang="sv-SE" sz="4500" b="1" dirty="0" err="1">
                <a:effectLst/>
                <a:latin typeface="Lato" panose="020F0502020204030203" pitchFamily="34" charset="0"/>
                <a:ea typeface="Calibri" panose="020F0502020204030204" pitchFamily="34" charset="0"/>
                <a:cs typeface="Times New Roman" panose="02020603050405020304" pitchFamily="18" charset="0"/>
              </a:rPr>
              <a:t>KommunikationsBron</a:t>
            </a:r>
            <a:endParaRPr lang="sv-SE" sz="4500" b="1" dirty="0">
              <a:effectLst/>
              <a:latin typeface="Lato" panose="020F0502020204030203" pitchFamily="34" charset="0"/>
              <a:ea typeface="Calibri" panose="020F0502020204030204" pitchFamily="34" charset="0"/>
              <a:cs typeface="Times New Roman" panose="02020603050405020304" pitchFamily="18" charset="0"/>
            </a:endParaRPr>
          </a:p>
        </p:txBody>
      </p:sp>
      <p:sp>
        <p:nvSpPr>
          <p:cNvPr id="2" name="textruta 1">
            <a:extLst>
              <a:ext uri="{FF2B5EF4-FFF2-40B4-BE49-F238E27FC236}">
                <a16:creationId xmlns:a16="http://schemas.microsoft.com/office/drawing/2014/main" id="{1D13A4FF-C05F-BBDD-7166-79C0414D476A}"/>
              </a:ext>
            </a:extLst>
          </p:cNvPr>
          <p:cNvSpPr txBox="1"/>
          <p:nvPr/>
        </p:nvSpPr>
        <p:spPr>
          <a:xfrm>
            <a:off x="3067455" y="4919008"/>
            <a:ext cx="6057089" cy="1938992"/>
          </a:xfrm>
          <a:prstGeom prst="rect">
            <a:avLst/>
          </a:prstGeom>
          <a:noFill/>
        </p:spPr>
        <p:txBody>
          <a:bodyPr wrap="square" rtlCol="0">
            <a:spAutoFit/>
          </a:bodyPr>
          <a:lstStyle/>
          <a:p>
            <a:pPr algn="ctr"/>
            <a:r>
              <a:rPr lang="sv-SE" sz="4000" dirty="0">
                <a:latin typeface="Lato Light" panose="020F0302020204030203" pitchFamily="34" charset="0"/>
              </a:rPr>
              <a:t>Mini workshop 9</a:t>
            </a:r>
          </a:p>
          <a:p>
            <a:pPr algn="ctr"/>
            <a:r>
              <a:rPr lang="sv-SE" sz="4000" kern="100" dirty="0">
                <a:effectLst/>
                <a:latin typeface="Lato Light" panose="020F0302020204030203" pitchFamily="34" charset="0"/>
                <a:ea typeface="Aptos" panose="020B0004020202020204" pitchFamily="34" charset="0"/>
                <a:cs typeface="Times New Roman" panose="02020603050405020304" pitchFamily="18" charset="0"/>
              </a:rPr>
              <a:t>Slussen &amp; Ekvationen fördjupning</a:t>
            </a:r>
            <a:endParaRPr lang="sv-SE" sz="4000" dirty="0">
              <a:latin typeface="Lato Light" panose="020F0302020204030203" pitchFamily="34" charset="0"/>
            </a:endParaRPr>
          </a:p>
        </p:txBody>
      </p:sp>
    </p:spTree>
    <p:extLst>
      <p:ext uri="{BB962C8B-B14F-4D97-AF65-F5344CB8AC3E}">
        <p14:creationId xmlns:p14="http://schemas.microsoft.com/office/powerpoint/2010/main" val="332626338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7DCD2-6F74-F1EC-1202-1F215B0BDE07}"/>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3F137AE6-211D-8D3F-042A-6A825A11431B}"/>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F2DE6809-07D8-24BA-4C93-7E81B13D47A1}"/>
              </a:ext>
            </a:extLst>
          </p:cNvPr>
          <p:cNvPicPr>
            <a:picLocks noChangeAspect="1"/>
          </p:cNvPicPr>
          <p:nvPr/>
        </p:nvPicPr>
        <p:blipFill>
          <a:blip r:embed="rId2"/>
          <a:stretch>
            <a:fillRect/>
          </a:stretch>
        </p:blipFill>
        <p:spPr>
          <a:xfrm>
            <a:off x="10395731" y="5894961"/>
            <a:ext cx="1465976" cy="734564"/>
          </a:xfrm>
          <a:prstGeom prst="rect">
            <a:avLst/>
          </a:prstGeom>
        </p:spPr>
      </p:pic>
      <p:pic>
        <p:nvPicPr>
          <p:cNvPr id="3" name="Bildobjekt 2">
            <a:extLst>
              <a:ext uri="{FF2B5EF4-FFF2-40B4-BE49-F238E27FC236}">
                <a16:creationId xmlns:a16="http://schemas.microsoft.com/office/drawing/2014/main" id="{F15CC76B-6FCE-A3F2-9928-528A52E02C59}"/>
              </a:ext>
            </a:extLst>
          </p:cNvPr>
          <p:cNvPicPr>
            <a:picLocks noChangeAspect="1"/>
          </p:cNvPicPr>
          <p:nvPr/>
        </p:nvPicPr>
        <p:blipFill>
          <a:blip r:embed="rId3"/>
          <a:stretch>
            <a:fillRect/>
          </a:stretch>
        </p:blipFill>
        <p:spPr>
          <a:xfrm>
            <a:off x="8856348" y="-24917"/>
            <a:ext cx="3423051" cy="2725055"/>
          </a:xfrm>
          <a:prstGeom prst="rect">
            <a:avLst/>
          </a:prstGeom>
          <a:ln>
            <a:noFill/>
          </a:ln>
          <a:effectLst>
            <a:softEdge rad="112500"/>
          </a:effectLst>
        </p:spPr>
      </p:pic>
      <p:sp>
        <p:nvSpPr>
          <p:cNvPr id="4" name="textruta 3">
            <a:extLst>
              <a:ext uri="{FF2B5EF4-FFF2-40B4-BE49-F238E27FC236}">
                <a16:creationId xmlns:a16="http://schemas.microsoft.com/office/drawing/2014/main" id="{12413036-87AA-6E5B-E4D7-3E6D03FC351D}"/>
              </a:ext>
            </a:extLst>
          </p:cNvPr>
          <p:cNvSpPr txBox="1"/>
          <p:nvPr/>
        </p:nvSpPr>
        <p:spPr>
          <a:xfrm>
            <a:off x="1175551" y="1424665"/>
            <a:ext cx="7067955" cy="3350276"/>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Uppgift: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Ta dig tid att slussa mer frekvent, och/eller var lite mer tuff mot dig själv i slussen.</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Var mer aktiv på era möten och använd modeller och begrepp.</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Fundera lite på era och dina processer, är det något som just du vill eller behöver ha förtydligat?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Skulle du kunna lägga in lite mer energi för att prestera lite bättre? </a:t>
            </a:r>
          </a:p>
          <a:p>
            <a:pPr>
              <a:lnSpc>
                <a:spcPct val="107000"/>
              </a:lnSpc>
              <a:spcAft>
                <a:spcPts val="800"/>
              </a:spcAft>
            </a:pPr>
            <a:r>
              <a:rPr lang="sv-SE" kern="100" dirty="0">
                <a:latin typeface="Lato Light" panose="020F0302020204030203" pitchFamily="34" charset="0"/>
                <a:ea typeface="Aptos" panose="020B0004020202020204" pitchFamily="34" charset="0"/>
                <a:cs typeface="Times New Roman" panose="02020603050405020304" pitchFamily="18" charset="0"/>
              </a:rPr>
              <a:t>K</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an det ge en fördröjd belöning?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Vad specifikt skulle det kunna innebära för dig?</a:t>
            </a:r>
          </a:p>
        </p:txBody>
      </p:sp>
      <p:sp>
        <p:nvSpPr>
          <p:cNvPr id="5" name="textruta 4">
            <a:extLst>
              <a:ext uri="{FF2B5EF4-FFF2-40B4-BE49-F238E27FC236}">
                <a16:creationId xmlns:a16="http://schemas.microsoft.com/office/drawing/2014/main" id="{B952E384-AD72-CCBE-CAA9-77258B87D7BC}"/>
              </a:ext>
            </a:extLst>
          </p:cNvPr>
          <p:cNvSpPr txBox="1"/>
          <p:nvPr/>
        </p:nvSpPr>
        <p:spPr>
          <a:xfrm>
            <a:off x="2994755" y="5850594"/>
            <a:ext cx="5151606" cy="363818"/>
          </a:xfrm>
          <a:prstGeom prst="rect">
            <a:avLst/>
          </a:prstGeom>
          <a:noFill/>
        </p:spPr>
        <p:txBody>
          <a:bodyPr wrap="square">
            <a:spAutoFit/>
          </a:bodyPr>
          <a:lstStyle/>
          <a:p>
            <a:pPr>
              <a:lnSpc>
                <a:spcPct val="107000"/>
              </a:lnSpc>
              <a:spcAft>
                <a:spcPts val="800"/>
              </a:spcAft>
            </a:pPr>
            <a:r>
              <a:rPr lang="sv-SE" sz="1800" b="1" i="1" kern="100" dirty="0">
                <a:effectLst/>
                <a:latin typeface="Lato Light" panose="020F0302020204030203" pitchFamily="34" charset="0"/>
                <a:ea typeface="Aptos" panose="020B0004020202020204" pitchFamily="34" charset="0"/>
                <a:cs typeface="Times New Roman" panose="02020603050405020304" pitchFamily="18" charset="0"/>
              </a:rPr>
              <a:t>Fokusera bara på det du kan påverka, släpp allt annat!</a:t>
            </a:r>
            <a:endParaRPr lang="sv-SE" sz="1800" kern="100" dirty="0">
              <a:effectLst/>
              <a:latin typeface="Lato Light" panose="020F0302020204030203"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25488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41DD6-6BF2-DF4D-7BA3-BD096DB1274C}"/>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18F31CED-65A6-17F6-0F00-1D498302C578}"/>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9D805AE1-6536-DA98-2935-5D427C5822D9}"/>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06F0A0DF-6442-2306-C3DB-6DA8370C9C67}"/>
              </a:ext>
            </a:extLst>
          </p:cNvPr>
          <p:cNvSpPr txBox="1"/>
          <p:nvPr/>
        </p:nvSpPr>
        <p:spPr>
          <a:xfrm>
            <a:off x="5580434" y="1036393"/>
            <a:ext cx="1031132" cy="461665"/>
          </a:xfrm>
          <a:prstGeom prst="rect">
            <a:avLst/>
          </a:prstGeom>
          <a:noFill/>
        </p:spPr>
        <p:txBody>
          <a:bodyPr wrap="square" rtlCol="0">
            <a:spAutoFit/>
          </a:bodyPr>
          <a:lstStyle/>
          <a:p>
            <a:r>
              <a:rPr lang="sv-SE" sz="2400" b="1" dirty="0">
                <a:latin typeface="Lato Light" panose="020F0302020204030203" pitchFamily="34" charset="0"/>
              </a:rPr>
              <a:t>Läxan</a:t>
            </a:r>
          </a:p>
        </p:txBody>
      </p:sp>
      <p:sp>
        <p:nvSpPr>
          <p:cNvPr id="5" name="textruta 4">
            <a:extLst>
              <a:ext uri="{FF2B5EF4-FFF2-40B4-BE49-F238E27FC236}">
                <a16:creationId xmlns:a16="http://schemas.microsoft.com/office/drawing/2014/main" id="{87D2E14F-08BB-A201-084D-DCFA5705FE3B}"/>
              </a:ext>
            </a:extLst>
          </p:cNvPr>
          <p:cNvSpPr txBox="1"/>
          <p:nvPr/>
        </p:nvSpPr>
        <p:spPr>
          <a:xfrm>
            <a:off x="1217992" y="2120630"/>
            <a:ext cx="7342348" cy="3350276"/>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Hur gått med läxan?</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Förra gången lärde vi oss om Enzoway modellen </a:t>
            </a:r>
            <a:r>
              <a:rPr lang="sv-SE" kern="100" dirty="0">
                <a:latin typeface="Lato Light" panose="020F0302020204030203" pitchFamily="34" charset="0"/>
                <a:ea typeface="Aptos" panose="020B0004020202020204" pitchFamily="34" charset="0"/>
                <a:cs typeface="Times New Roman" panose="02020603050405020304" pitchFamily="18" charset="0"/>
              </a:rPr>
              <a:t>Magneten</a:t>
            </a:r>
            <a:br>
              <a:rPr lang="sv-SE" sz="1800" kern="100" dirty="0">
                <a:effectLst/>
                <a:latin typeface="Lato Light" panose="020F0302020204030203" pitchFamily="34" charset="0"/>
                <a:ea typeface="Aptos" panose="020B0004020202020204" pitchFamily="34" charset="0"/>
                <a:cs typeface="Times New Roman" panose="02020603050405020304" pitchFamily="18" charset="0"/>
              </a:rPr>
            </a:br>
            <a:r>
              <a:rPr lang="sv-SE" kern="100" dirty="0">
                <a:latin typeface="Lato Light" panose="020F0302020204030203" pitchFamily="34" charset="0"/>
                <a:ea typeface="Aptos" panose="020B0004020202020204" pitchFamily="34" charset="0"/>
                <a:cs typeface="Times New Roman" panose="02020603050405020304" pitchFamily="18" charset="0"/>
              </a:rPr>
              <a:t>H</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ur har era reflektioner gått kring detta? </a:t>
            </a:r>
          </a:p>
          <a:p>
            <a:pPr>
              <a:lnSpc>
                <a:spcPct val="107000"/>
              </a:lnSpc>
              <a:spcAft>
                <a:spcPts val="800"/>
              </a:spcAft>
            </a:pPr>
            <a:r>
              <a:rPr lang="sv-SE" kern="100" dirty="0">
                <a:latin typeface="Lato Light" panose="020F0302020204030203" pitchFamily="34" charset="0"/>
                <a:ea typeface="Aptos" panose="020B0004020202020204" pitchFamily="34" charset="0"/>
                <a:cs typeface="Times New Roman" panose="02020603050405020304" pitchFamily="18" charset="0"/>
              </a:rPr>
              <a:t>Vad har ni upplevt när ni fokuserat och jobbat med era </a:t>
            </a:r>
            <a:r>
              <a:rPr lang="sv-SE" kern="100" dirty="0" err="1">
                <a:latin typeface="Lato Light" panose="020F0302020204030203" pitchFamily="34" charset="0"/>
                <a:ea typeface="Aptos" panose="020B0004020202020204" pitchFamily="34" charset="0"/>
                <a:cs typeface="Times New Roman" panose="02020603050405020304" pitchFamily="18" charset="0"/>
              </a:rPr>
              <a:t>minuspooler</a:t>
            </a:r>
            <a:r>
              <a:rPr lang="sv-SE" kern="100" dirty="0">
                <a:latin typeface="Lato Light" panose="020F0302020204030203" pitchFamily="34" charset="0"/>
                <a:ea typeface="Aptos" panose="020B0004020202020204" pitchFamily="34" charset="0"/>
                <a:cs typeface="Times New Roman" panose="02020603050405020304" pitchFamily="18" charset="0"/>
              </a:rPr>
              <a: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Vad betyder det att vi kan prata om plus och </a:t>
            </a:r>
            <a:r>
              <a:rPr lang="sv-SE" sz="1800" kern="100" dirty="0" err="1">
                <a:effectLst/>
                <a:latin typeface="Lato Light" panose="020F0302020204030203" pitchFamily="34" charset="0"/>
                <a:ea typeface="Aptos" panose="020B0004020202020204" pitchFamily="34" charset="0"/>
                <a:cs typeface="Times New Roman" panose="02020603050405020304" pitchFamily="18" charset="0"/>
              </a:rPr>
              <a:t>minuspooler</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istället för styrkor och svagheter?</a:t>
            </a:r>
          </a:p>
          <a:p>
            <a:pPr>
              <a:lnSpc>
                <a:spcPct val="107000"/>
              </a:lnSpc>
              <a:spcAft>
                <a:spcPts val="800"/>
              </a:spcAft>
            </a:pPr>
            <a:endParaRPr lang="sv-SE" sz="1800" kern="100" dirty="0">
              <a:effectLst/>
              <a:latin typeface="Lato Light" panose="020F0302020204030203" pitchFamily="34" charset="0"/>
              <a:ea typeface="Aptos" panose="020B0004020202020204" pitchFamily="34" charset="0"/>
              <a:cs typeface="Times New Roman" panose="02020603050405020304" pitchFamily="18" charset="0"/>
            </a:endParaRP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Är det någon som vill dela något?</a:t>
            </a:r>
          </a:p>
          <a:p>
            <a:pPr>
              <a:lnSpc>
                <a:spcPct val="107000"/>
              </a:lnSpc>
              <a:spcAft>
                <a:spcPts val="800"/>
              </a:spcAft>
            </a:pPr>
            <a:r>
              <a:rPr lang="sv-SE" kern="100" dirty="0">
                <a:latin typeface="Lato Light" panose="020F0302020204030203" pitchFamily="34" charset="0"/>
                <a:ea typeface="Aptos" panose="020B0004020202020204" pitchFamily="34" charset="0"/>
                <a:cs typeface="Times New Roman" panose="02020603050405020304" pitchFamily="18" charset="0"/>
              </a:rPr>
              <a:t>Hur har det gått för oss i teamet?</a:t>
            </a:r>
          </a:p>
        </p:txBody>
      </p:sp>
      <p:pic>
        <p:nvPicPr>
          <p:cNvPr id="8" name="Bildobjekt 7">
            <a:extLst>
              <a:ext uri="{FF2B5EF4-FFF2-40B4-BE49-F238E27FC236}">
                <a16:creationId xmlns:a16="http://schemas.microsoft.com/office/drawing/2014/main" id="{26D8E50B-8DA4-5B97-734A-A20885E78649}"/>
              </a:ext>
            </a:extLst>
          </p:cNvPr>
          <p:cNvPicPr>
            <a:picLocks noChangeAspect="1"/>
          </p:cNvPicPr>
          <p:nvPr/>
        </p:nvPicPr>
        <p:blipFill>
          <a:blip r:embed="rId3"/>
          <a:stretch>
            <a:fillRect/>
          </a:stretch>
        </p:blipFill>
        <p:spPr>
          <a:xfrm>
            <a:off x="8268510" y="360143"/>
            <a:ext cx="4561065" cy="5403606"/>
          </a:xfrm>
          <a:prstGeom prst="rect">
            <a:avLst/>
          </a:prstGeom>
        </p:spPr>
      </p:pic>
    </p:spTree>
    <p:extLst>
      <p:ext uri="{BB962C8B-B14F-4D97-AF65-F5344CB8AC3E}">
        <p14:creationId xmlns:p14="http://schemas.microsoft.com/office/powerpoint/2010/main" val="4228673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50A39-1B11-58DC-BA3D-583192876300}"/>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86AF8749-F0F9-E2D8-0A12-0CB75C17904F}"/>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B4BAFD40-3D8E-F500-8D97-83581F40FB6B}"/>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D052E6EC-C43F-A8DE-D0A2-21F8D6B87CE1}"/>
              </a:ext>
            </a:extLst>
          </p:cNvPr>
          <p:cNvSpPr txBox="1"/>
          <p:nvPr/>
        </p:nvSpPr>
        <p:spPr>
          <a:xfrm>
            <a:off x="1122877" y="2149813"/>
            <a:ext cx="9946246" cy="5133970"/>
          </a:xfrm>
          <a:prstGeom prst="rect">
            <a:avLst/>
          </a:prstGeom>
          <a:noFill/>
        </p:spPr>
        <p:txBody>
          <a:bodyPr wrap="square" rtlCol="0">
            <a:spAutoFit/>
          </a:bodyPr>
          <a:lstStyle/>
          <a:p>
            <a:pPr>
              <a:lnSpc>
                <a:spcPct val="107000"/>
              </a:lnSpc>
              <a:spcAft>
                <a:spcPts val="800"/>
              </a:spcAft>
            </a:pPr>
            <a:r>
              <a:rPr lang="sv-SE" kern="100" dirty="0">
                <a:latin typeface="Lato Light" panose="020F0302020204030203" pitchFamily="34" charset="0"/>
                <a:ea typeface="Aptos" panose="020B0004020202020204" pitchFamily="34" charset="0"/>
                <a:cs typeface="Times New Roman" panose="02020603050405020304" pitchFamily="18" charset="0"/>
              </a:rPr>
              <a:t>V</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i människor har ofta en instinktiv motvilja till förändring. Successiv förbättring å andra sidan, är något vi har </a:t>
            </a:r>
            <a:r>
              <a:rPr lang="sv-SE" sz="1800" dirty="0">
                <a:effectLst/>
                <a:latin typeface="Lato Light" panose="020F0302020204030203" pitchFamily="34" charset="0"/>
                <a:ea typeface="Aptos" panose="020B0004020202020204" pitchFamily="34" charset="0"/>
                <a:cs typeface="Times New Roman" panose="02020603050405020304" pitchFamily="18" charset="0"/>
              </a:rPr>
              <a:t>lättare att hantera. Vägen dit handlar om samarbete.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Slussen är ett effektivt och användbart verktyg där ni tillsammans i teamet kan fokusera på dessa motivationsfaktorer. Dessa måste kännas i kroppen för att vara verkliga. Det kan visserligen innebära att det uppstår utmanande stunder. Att reagera med glädje, ilska eller entusiasm kan betyda att ni är på rätt väg.</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En viktig aspekt är att det tar tid att lära känna varandra och hitta gemensamma utgångspunkter. En väg kan vara att analysera tidigare framgångar och misslyckanden. Det kan ge insikt och mod till att ta nästa steg tillsammans</a:t>
            </a:r>
            <a:r>
              <a:rPr lang="sv-SE" sz="1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07000"/>
              </a:lnSpc>
              <a:spcAft>
                <a:spcPts val="800"/>
              </a:spcAft>
            </a:pPr>
            <a:endParaRPr lang="sv-SE" kern="1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Sammantaget fungerar Slussen som ett verktyg, både för </a:t>
            </a:r>
            <a:r>
              <a:rPr lang="sv-SE" sz="1800" b="1" kern="100" dirty="0">
                <a:effectLst/>
                <a:latin typeface="Lato Light" panose="020F0302020204030203" pitchFamily="34" charset="0"/>
                <a:ea typeface="Aptos" panose="020B0004020202020204" pitchFamily="34" charset="0"/>
                <a:cs typeface="Times New Roman" panose="02020603050405020304" pitchFamily="18" charset="0"/>
              </a:rPr>
              <a:t>personlig självreflektion </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och </a:t>
            </a:r>
            <a:r>
              <a:rPr lang="sv-SE" sz="1800" b="1" kern="100" dirty="0">
                <a:effectLst/>
                <a:latin typeface="Lato Light" panose="020F0302020204030203" pitchFamily="34" charset="0"/>
                <a:ea typeface="Aptos" panose="020B0004020202020204" pitchFamily="34" charset="0"/>
                <a:cs typeface="Times New Roman" panose="02020603050405020304" pitchFamily="18" charset="0"/>
              </a:rPr>
              <a:t>förbättringsarbete</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i ett team. Fokus handlar om samma sak. </a:t>
            </a:r>
            <a:r>
              <a:rPr lang="sv-SE" sz="1800" b="1" kern="100" dirty="0">
                <a:effectLst/>
                <a:latin typeface="Lato Light" panose="020F0302020204030203" pitchFamily="34" charset="0"/>
                <a:ea typeface="Aptos" panose="020B0004020202020204" pitchFamily="34" charset="0"/>
                <a:cs typeface="Times New Roman" panose="02020603050405020304" pitchFamily="18" charset="0"/>
              </a:rPr>
              <a:t>Harmonin</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mellan flera motivationsfaktorer, och att använda erfarenheter från det förflutna för att navigera i framtiden.</a:t>
            </a:r>
          </a:p>
          <a:p>
            <a:pPr>
              <a:lnSpc>
                <a:spcPct val="107000"/>
              </a:lnSpc>
              <a:spcAft>
                <a:spcPts val="800"/>
              </a:spcAft>
            </a:pPr>
            <a:endParaRPr lang="sv-S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sv-SE" dirty="0"/>
          </a:p>
        </p:txBody>
      </p:sp>
      <p:sp>
        <p:nvSpPr>
          <p:cNvPr id="4" name="textruta 3">
            <a:extLst>
              <a:ext uri="{FF2B5EF4-FFF2-40B4-BE49-F238E27FC236}">
                <a16:creationId xmlns:a16="http://schemas.microsoft.com/office/drawing/2014/main" id="{84BE2410-0565-2ED2-23B4-44883A87EDE4}"/>
              </a:ext>
            </a:extLst>
          </p:cNvPr>
          <p:cNvSpPr txBox="1"/>
          <p:nvPr/>
        </p:nvSpPr>
        <p:spPr>
          <a:xfrm>
            <a:off x="4870400" y="1036327"/>
            <a:ext cx="2451199" cy="454292"/>
          </a:xfrm>
          <a:prstGeom prst="rect">
            <a:avLst/>
          </a:prstGeom>
          <a:noFill/>
        </p:spPr>
        <p:txBody>
          <a:bodyPr wrap="square">
            <a:spAutoFit/>
          </a:bodyPr>
          <a:lstStyle/>
          <a:p>
            <a:pPr>
              <a:lnSpc>
                <a:spcPct val="107000"/>
              </a:lnSpc>
              <a:spcAft>
                <a:spcPts val="800"/>
              </a:spcAft>
            </a:pPr>
            <a:r>
              <a:rPr lang="sv-SE" sz="2400" b="1" kern="100" dirty="0">
                <a:effectLst/>
                <a:latin typeface="Lato Light" panose="020F0302020204030203" pitchFamily="34" charset="0"/>
                <a:ea typeface="Aptos" panose="020B0004020202020204" pitchFamily="34" charset="0"/>
                <a:cs typeface="Times New Roman" panose="02020603050405020304" pitchFamily="18" charset="0"/>
              </a:rPr>
              <a:t>Slussen &amp; </a:t>
            </a:r>
            <a:r>
              <a:rPr lang="sv-SE" sz="2400" b="1" kern="100" dirty="0" err="1">
                <a:effectLst/>
                <a:latin typeface="Lato Light" panose="020F0302020204030203" pitchFamily="34" charset="0"/>
                <a:ea typeface="Aptos" panose="020B0004020202020204" pitchFamily="34" charset="0"/>
                <a:cs typeface="Times New Roman" panose="02020603050405020304" pitchFamily="18" charset="0"/>
              </a:rPr>
              <a:t>Appen</a:t>
            </a:r>
            <a:endParaRPr lang="sv-SE" sz="2400" kern="100" dirty="0">
              <a:effectLst/>
              <a:latin typeface="Lato Light" panose="020F0302020204030203"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06836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0493F-22B9-26EF-1887-2AFA725C3E4B}"/>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4932D827-1A37-35FE-D0F5-A617E74A4E85}"/>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DED966F9-4794-BD8C-61F9-381C69783849}"/>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4" name="textruta 3">
            <a:extLst>
              <a:ext uri="{FF2B5EF4-FFF2-40B4-BE49-F238E27FC236}">
                <a16:creationId xmlns:a16="http://schemas.microsoft.com/office/drawing/2014/main" id="{DE01E0E7-9E01-56E2-C12B-7CFD65280540}"/>
              </a:ext>
            </a:extLst>
          </p:cNvPr>
          <p:cNvSpPr txBox="1"/>
          <p:nvPr/>
        </p:nvSpPr>
        <p:spPr>
          <a:xfrm>
            <a:off x="3048341" y="2551772"/>
            <a:ext cx="6094378" cy="1754455"/>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Hur går det med slussandet, har ni alla hittat en rutin?</a:t>
            </a:r>
            <a:endParaRPr lang="sv-SE" sz="1600" kern="100" dirty="0">
              <a:effectLst/>
              <a:latin typeface="Lato Light" panose="020F0302020204030203" pitchFamily="34" charset="0"/>
              <a:ea typeface="Aptos" panose="020B0004020202020204" pitchFamily="34" charset="0"/>
              <a:cs typeface="Times New Roman" panose="02020603050405020304" pitchFamily="18" charset="0"/>
            </a:endParaRP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a:t>
            </a:r>
            <a:endParaRPr lang="sv-SE" sz="1600" kern="100" dirty="0">
              <a:effectLst/>
              <a:latin typeface="Lato Light" panose="020F0302020204030203" pitchFamily="34" charset="0"/>
              <a:ea typeface="Aptos" panose="020B0004020202020204" pitchFamily="34" charset="0"/>
              <a:cs typeface="Times New Roman" panose="02020603050405020304" pitchFamily="18" charset="0"/>
            </a:endParaRP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Dela några exempel där slussen och </a:t>
            </a:r>
            <a:r>
              <a:rPr lang="sv-SE" sz="1800" kern="100" dirty="0" err="1">
                <a:effectLst/>
                <a:latin typeface="Lato Light" panose="020F0302020204030203" pitchFamily="34" charset="0"/>
                <a:ea typeface="Aptos" panose="020B0004020202020204" pitchFamily="34" charset="0"/>
                <a:cs typeface="Times New Roman" panose="02020603050405020304" pitchFamily="18" charset="0"/>
              </a:rPr>
              <a:t>appen</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hjälpt er att komma framåt och uppåt. Inspirera de som inte fått till det riktigt.</a:t>
            </a:r>
            <a:endParaRPr lang="sv-SE" sz="1600" kern="100" dirty="0">
              <a:effectLst/>
              <a:latin typeface="Lato Light" panose="020F0302020204030203"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55745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CBB97-C6F0-5D45-BC22-AE9D3C73A739}"/>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8C4E7D5E-BB6D-E52F-0344-98671ED0F50E}"/>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C1D6C4F4-595D-E6E6-62FE-2F339178F28F}"/>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217461C9-5C1C-9F83-9918-2CA013F80FD5}"/>
              </a:ext>
            </a:extLst>
          </p:cNvPr>
          <p:cNvSpPr txBox="1"/>
          <p:nvPr/>
        </p:nvSpPr>
        <p:spPr>
          <a:xfrm>
            <a:off x="848850" y="1873588"/>
            <a:ext cx="10494300" cy="4450064"/>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Tidigare har vi pratat mest om </a:t>
            </a:r>
            <a:r>
              <a:rPr lang="sv-SE" sz="1800" kern="100" dirty="0" err="1">
                <a:effectLst/>
                <a:latin typeface="Lato Light" panose="020F0302020204030203" pitchFamily="34" charset="0"/>
                <a:ea typeface="Aptos" panose="020B0004020202020204" pitchFamily="34" charset="0"/>
                <a:cs typeface="Times New Roman" panose="02020603050405020304" pitchFamily="18" charset="0"/>
              </a:rPr>
              <a:t>Störningsmomenten</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som är en del i ekvationen, nu ska vi titta på de andra delarna.</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Fokusera på den högra sidan av ekvationen. Bestäm hur mycket och på vilket sätt ni skall arbeta för att nå målen – för att nå det önskade resultatet.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För att verkligen säkerställa resultaten behöver ni i teamet först identifiera, utforska och eliminera det som stör arbetet. På så sätt kan ni koncentrera er på prestation och process, dvs hur vi gör en viss uppgift.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Det är hela teamets ansvar att identifiera och hantera störningsmoment. När ni hjälps åt att hitta</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lösningar då ökar engagemanget i teamet. Alla känner sig inkluderade, viktiga och behövda.</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När ni gemensamt arbetar med Enzoekvationen kommer resultaten automatiskt.</a:t>
            </a:r>
          </a:p>
          <a:p>
            <a:pPr>
              <a:lnSpc>
                <a:spcPct val="107000"/>
              </a:lnSpc>
              <a:spcAft>
                <a:spcPts val="800"/>
              </a:spcAft>
            </a:pPr>
            <a:endParaRPr lang="sv-SE" sz="1800" kern="100" dirty="0">
              <a:effectLst/>
              <a:latin typeface="Lato Light" panose="020F0302020204030203" pitchFamily="34" charset="0"/>
              <a:ea typeface="Aptos" panose="020B0004020202020204" pitchFamily="34" charset="0"/>
              <a:cs typeface="Times New Roman" panose="02020603050405020304" pitchFamily="18" charset="0"/>
            </a:endParaRPr>
          </a:p>
          <a:p>
            <a:endParaRPr lang="sv-SE" dirty="0"/>
          </a:p>
        </p:txBody>
      </p:sp>
      <p:sp>
        <p:nvSpPr>
          <p:cNvPr id="4" name="textruta 3">
            <a:extLst>
              <a:ext uri="{FF2B5EF4-FFF2-40B4-BE49-F238E27FC236}">
                <a16:creationId xmlns:a16="http://schemas.microsoft.com/office/drawing/2014/main" id="{505BDA6A-DF9D-9182-5223-80B798C1BCF0}"/>
              </a:ext>
            </a:extLst>
          </p:cNvPr>
          <p:cNvSpPr txBox="1"/>
          <p:nvPr/>
        </p:nvSpPr>
        <p:spPr>
          <a:xfrm>
            <a:off x="5202271" y="884948"/>
            <a:ext cx="1787457" cy="454292"/>
          </a:xfrm>
          <a:prstGeom prst="rect">
            <a:avLst/>
          </a:prstGeom>
          <a:noFill/>
        </p:spPr>
        <p:txBody>
          <a:bodyPr wrap="square">
            <a:spAutoFit/>
          </a:bodyPr>
          <a:lstStyle/>
          <a:p>
            <a:pPr>
              <a:lnSpc>
                <a:spcPct val="107000"/>
              </a:lnSpc>
              <a:spcAft>
                <a:spcPts val="800"/>
              </a:spcAft>
            </a:pPr>
            <a:r>
              <a:rPr lang="sv-SE" sz="2400" b="1" kern="100" dirty="0">
                <a:effectLst/>
                <a:latin typeface="Lato Light" panose="020F0302020204030203" pitchFamily="34" charset="0"/>
                <a:ea typeface="Aptos" panose="020B0004020202020204" pitchFamily="34" charset="0"/>
                <a:cs typeface="Times New Roman" panose="02020603050405020304" pitchFamily="18" charset="0"/>
              </a:rPr>
              <a:t>Ekvationen</a:t>
            </a:r>
            <a:endParaRPr lang="sv-SE" sz="2400" kern="100" dirty="0">
              <a:effectLst/>
              <a:latin typeface="Lato Light" panose="020F0302020204030203"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0181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3E39F-1310-C8C0-0D43-F36392205C59}"/>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FE47A1D8-BAF9-9879-404F-4543A547AC47}"/>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9E7DACD9-8718-0508-697A-FA895CEAFEDA}"/>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41225AA8-9522-FA7A-97E7-60AC0D19ADB7}"/>
              </a:ext>
            </a:extLst>
          </p:cNvPr>
          <p:cNvSpPr txBox="1"/>
          <p:nvPr/>
        </p:nvSpPr>
        <p:spPr>
          <a:xfrm>
            <a:off x="1160484" y="1427743"/>
            <a:ext cx="9871031" cy="5042791"/>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Enzoway Metodens Modell: Ekvationen skapar en plattform för diskussioner och tar er</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snabbare dit ni vill Till och / eller bort ifrån där ni inte vill vara.</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När teamet identifierat störningsmoment är nästa steg att utforska dem. Här döljer sig nycklar till framgång. Ett systematiskt arbete där alla bidrar med sina olika erfarenheter och kompetenser. Tillsammans beslutar ni vilka störningsmoment som får vara kvar och vilka som skall bort.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Nu kan ni gå vidare med processen, dvs vad var och en behöver göra och som svarar på frågan vem gör vad, när och hur?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Genom att identifiera några av teamets viktigaste processer, blir alla medvetna om sin del av helheten.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När ni kontinuerligt arbetar med att förbättra processen, höjer detta automatiskt prestationen och en högre prestation över tid, ger alltid ett bättre resultat!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a:t>
            </a:r>
          </a:p>
          <a:p>
            <a:pPr>
              <a:lnSpc>
                <a:spcPct val="107000"/>
              </a:lnSpc>
              <a:spcAft>
                <a:spcPts val="800"/>
              </a:spcAft>
            </a:pPr>
            <a:endParaRPr lang="sv-SE" sz="1800" kern="100" dirty="0">
              <a:effectLst/>
              <a:latin typeface="Lato Light" panose="020F0302020204030203" pitchFamily="34" charset="0"/>
              <a:ea typeface="Aptos" panose="020B0004020202020204" pitchFamily="34" charset="0"/>
              <a:cs typeface="Times New Roman" panose="02020603050405020304" pitchFamily="18" charset="0"/>
            </a:endParaRPr>
          </a:p>
          <a:p>
            <a:endParaRPr lang="sv-SE" dirty="0"/>
          </a:p>
        </p:txBody>
      </p:sp>
    </p:spTree>
    <p:extLst>
      <p:ext uri="{BB962C8B-B14F-4D97-AF65-F5344CB8AC3E}">
        <p14:creationId xmlns:p14="http://schemas.microsoft.com/office/powerpoint/2010/main" val="1226585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6E7C2-2B2E-953D-21E7-91EB06D093EB}"/>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F60FC0B7-9AE7-1448-AF1D-47A27437DC63}"/>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4618C30B-105E-147F-7543-2B5B9729B961}"/>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17760848-C17A-4376-2D36-B75BFF7378E3}"/>
              </a:ext>
            </a:extLst>
          </p:cNvPr>
          <p:cNvSpPr txBox="1"/>
          <p:nvPr/>
        </p:nvSpPr>
        <p:spPr>
          <a:xfrm>
            <a:off x="2057400" y="2579403"/>
            <a:ext cx="8077200" cy="2455288"/>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Men vi kan bara ta ansvar för den högra sidan av ekvationen, vi kan bara göra vår del, se till att ha en smidig process, ha en hög prestation och eliminera så mycket störningsmoment som möjligt.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Däremot kan vi inte fullt ut veta vad resultatet kommer bli, det kan hända saker som vi inte kan rå över.</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a:t>
            </a:r>
          </a:p>
          <a:p>
            <a:endParaRPr lang="sv-SE" dirty="0"/>
          </a:p>
        </p:txBody>
      </p:sp>
      <p:pic>
        <p:nvPicPr>
          <p:cNvPr id="4" name="Bildobjekt 3">
            <a:extLst>
              <a:ext uri="{FF2B5EF4-FFF2-40B4-BE49-F238E27FC236}">
                <a16:creationId xmlns:a16="http://schemas.microsoft.com/office/drawing/2014/main" id="{12E47D9B-C543-FA3F-D1AE-AF197C60B13C}"/>
              </a:ext>
            </a:extLst>
          </p:cNvPr>
          <p:cNvPicPr>
            <a:picLocks noChangeAspect="1"/>
          </p:cNvPicPr>
          <p:nvPr/>
        </p:nvPicPr>
        <p:blipFill>
          <a:blip r:embed="rId3"/>
          <a:stretch>
            <a:fillRect/>
          </a:stretch>
        </p:blipFill>
        <p:spPr>
          <a:xfrm>
            <a:off x="8015590" y="1"/>
            <a:ext cx="4176409" cy="2349230"/>
          </a:xfrm>
          <a:prstGeom prst="rect">
            <a:avLst/>
          </a:prstGeom>
          <a:ln>
            <a:noFill/>
          </a:ln>
          <a:effectLst>
            <a:softEdge rad="112500"/>
          </a:effectLst>
        </p:spPr>
      </p:pic>
    </p:spTree>
    <p:extLst>
      <p:ext uri="{BB962C8B-B14F-4D97-AF65-F5344CB8AC3E}">
        <p14:creationId xmlns:p14="http://schemas.microsoft.com/office/powerpoint/2010/main" val="271771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69ACA-96F8-6394-4FD3-7F9FB34D6BE0}"/>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5E01B806-54EA-BC89-F3B7-217303DEE44C}"/>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69C0442F-3F9D-D0FC-56C9-334B607834AF}"/>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DC803B9D-99B1-1AC9-5A0A-CEF293BB0E3F}"/>
              </a:ext>
            </a:extLst>
          </p:cNvPr>
          <p:cNvSpPr txBox="1"/>
          <p:nvPr/>
        </p:nvSpPr>
        <p:spPr>
          <a:xfrm>
            <a:off x="6096000" y="559508"/>
            <a:ext cx="5466946" cy="5524974"/>
          </a:xfrm>
          <a:prstGeom prst="rect">
            <a:avLst/>
          </a:prstGeom>
          <a:noFill/>
        </p:spPr>
        <p:txBody>
          <a:bodyPr wrap="square">
            <a:spAutoFit/>
          </a:bodyPr>
          <a:lstStyle/>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Skatta1-10:</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Hur är vår gemensamma prestation?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Hur bra är våra processer satta, är det solklart för alla?</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Hur bra är vi på att eliminera </a:t>
            </a:r>
            <a:r>
              <a:rPr lang="sv-SE" sz="1800" kern="100" dirty="0" err="1">
                <a:effectLst/>
                <a:latin typeface="Lato Light" panose="020F0302020204030203" pitchFamily="34" charset="0"/>
                <a:ea typeface="Aptos" panose="020B0004020202020204" pitchFamily="34" charset="0"/>
                <a:cs typeface="Times New Roman" panose="02020603050405020304" pitchFamily="18" charset="0"/>
              </a:rPr>
              <a:t>störningsmomenten</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 </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Vad skulle behöva hända för att få upp skattningen 2 steg?</a:t>
            </a:r>
          </a:p>
          <a:p>
            <a:pPr marL="342900" lvl="0" indent="-342900">
              <a:lnSpc>
                <a:spcPct val="107000"/>
              </a:lnSpc>
              <a:buFont typeface="Symbol" panose="05050102010706020507" pitchFamily="18" charset="2"/>
              <a:buChar char=""/>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Prestation</a:t>
            </a:r>
          </a:p>
          <a:p>
            <a:pPr marL="342900" lvl="0" indent="-342900">
              <a:lnSpc>
                <a:spcPct val="107000"/>
              </a:lnSpc>
              <a:buFont typeface="Symbol" panose="05050102010706020507" pitchFamily="18" charset="2"/>
              <a:buChar char=""/>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Process</a:t>
            </a:r>
          </a:p>
          <a:p>
            <a:pPr marL="342900" lvl="0" indent="-342900">
              <a:lnSpc>
                <a:spcPct val="107000"/>
              </a:lnSpc>
              <a:spcAft>
                <a:spcPts val="800"/>
              </a:spcAft>
              <a:buFont typeface="Symbol" panose="05050102010706020507" pitchFamily="18" charset="2"/>
              <a:buChar char=""/>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Eliminering av </a:t>
            </a:r>
            <a:r>
              <a:rPr lang="sv-SE" sz="1800" kern="100" dirty="0" err="1">
                <a:effectLst/>
                <a:latin typeface="Lato Light" panose="020F0302020204030203" pitchFamily="34" charset="0"/>
                <a:ea typeface="Aptos" panose="020B0004020202020204" pitchFamily="34" charset="0"/>
                <a:cs typeface="Times New Roman" panose="02020603050405020304" pitchFamily="18" charset="0"/>
              </a:rPr>
              <a:t>störningsmomenten</a:t>
            </a: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a:t>
            </a:r>
          </a:p>
          <a:p>
            <a:pPr lvl="0">
              <a:lnSpc>
                <a:spcPct val="107000"/>
              </a:lnSpc>
              <a:spcAft>
                <a:spcPts val="800"/>
              </a:spcAft>
            </a:pPr>
            <a:endParaRPr lang="sv-SE" sz="1800" kern="100" dirty="0">
              <a:effectLst/>
              <a:latin typeface="Lato Light" panose="020F0302020204030203" pitchFamily="34" charset="0"/>
              <a:ea typeface="Aptos" panose="020B0004020202020204" pitchFamily="34" charset="0"/>
              <a:cs typeface="Times New Roman" panose="02020603050405020304" pitchFamily="18" charset="0"/>
            </a:endParaRP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Vad vill ni Till respektive Bortifrån?</a:t>
            </a:r>
          </a:p>
          <a:p>
            <a:pPr>
              <a:lnSpc>
                <a:spcPct val="107000"/>
              </a:lnSpc>
              <a:spcAft>
                <a:spcPts val="800"/>
              </a:spcAft>
            </a:pPr>
            <a:r>
              <a:rPr lang="sv-SE" sz="1800" kern="100" dirty="0">
                <a:effectLst/>
                <a:latin typeface="Lato Light" panose="020F0302020204030203" pitchFamily="34" charset="0"/>
                <a:ea typeface="Aptos" panose="020B0004020202020204" pitchFamily="34" charset="0"/>
                <a:cs typeface="Times New Roman" panose="02020603050405020304" pitchFamily="18" charset="0"/>
              </a:rPr>
              <a:t>Med det lilla stegets kraft, ett litet, litet steg i taget.</a:t>
            </a:r>
          </a:p>
          <a:p>
            <a:br>
              <a:rPr lang="sv-SE" dirty="0">
                <a:latin typeface="Lato Light" panose="020F0302020204030203" pitchFamily="34" charset="0"/>
              </a:rPr>
            </a:br>
            <a:endParaRPr lang="sv-SE" dirty="0">
              <a:latin typeface="Lato Light" panose="020F0302020204030203" pitchFamily="34" charset="0"/>
            </a:endParaRPr>
          </a:p>
        </p:txBody>
      </p:sp>
      <p:sp>
        <p:nvSpPr>
          <p:cNvPr id="4" name="textruta 3">
            <a:extLst>
              <a:ext uri="{FF2B5EF4-FFF2-40B4-BE49-F238E27FC236}">
                <a16:creationId xmlns:a16="http://schemas.microsoft.com/office/drawing/2014/main" id="{42988297-8BA6-B812-C64C-7CA060DC93C7}"/>
              </a:ext>
            </a:extLst>
          </p:cNvPr>
          <p:cNvSpPr txBox="1"/>
          <p:nvPr/>
        </p:nvSpPr>
        <p:spPr>
          <a:xfrm>
            <a:off x="629054" y="559508"/>
            <a:ext cx="4997585" cy="2025811"/>
          </a:xfrm>
          <a:prstGeom prst="rect">
            <a:avLst/>
          </a:prstGeom>
          <a:noFill/>
        </p:spPr>
        <p:txBody>
          <a:bodyPr wrap="square">
            <a:spAutoFit/>
          </a:bodyPr>
          <a:lstStyle/>
          <a:p>
            <a:pPr marL="285750" indent="-285750">
              <a:buFont typeface="Arial" panose="020B0604020202020204" pitchFamily="34" charset="0"/>
              <a:buChar char="•"/>
            </a:pPr>
            <a:r>
              <a:rPr lang="sv-SE" dirty="0">
                <a:latin typeface="Lato Light" panose="020F0302020204030203" pitchFamily="34" charset="0"/>
              </a:rPr>
              <a:t>Jobba antingen 2 och 2 eller individuellt och fyll i avsnittet</a:t>
            </a:r>
            <a:br>
              <a:rPr lang="sv-SE" dirty="0">
                <a:latin typeface="Lato Light" panose="020F0302020204030203" pitchFamily="34" charset="0"/>
              </a:rPr>
            </a:br>
            <a:endParaRPr lang="sv-SE" dirty="0">
              <a:latin typeface="Lato Light" panose="020F0302020204030203" pitchFamily="34" charset="0"/>
            </a:endParaRPr>
          </a:p>
          <a:p>
            <a:pPr marL="285750" indent="-285750">
              <a:buFont typeface="Arial" panose="020B0604020202020204" pitchFamily="34" charset="0"/>
              <a:buChar char="•"/>
            </a:pPr>
            <a:r>
              <a:rPr lang="sv-SE" dirty="0">
                <a:latin typeface="Lato Light" panose="020F0302020204030203" pitchFamily="34" charset="0"/>
              </a:rPr>
              <a:t>Diskutera några minuter 2 och 2</a:t>
            </a:r>
          </a:p>
          <a:p>
            <a:pPr marL="285750" indent="-285750">
              <a:buFont typeface="Arial" panose="020B0604020202020204" pitchFamily="34" charset="0"/>
              <a:buChar char="•"/>
            </a:pPr>
            <a:endParaRPr lang="sv-SE" dirty="0">
              <a:latin typeface="Lato Light" panose="020F0302020204030203" pitchFamily="34" charset="0"/>
            </a:endParaRPr>
          </a:p>
          <a:p>
            <a:pPr marL="285750" indent="-285750">
              <a:buFont typeface="Arial" panose="020B0604020202020204" pitchFamily="34" charset="0"/>
              <a:buChar char="•"/>
            </a:pPr>
            <a:r>
              <a:rPr lang="sv-SE" dirty="0">
                <a:latin typeface="Lato Light" panose="020F0302020204030203" pitchFamily="34" charset="0"/>
              </a:rPr>
              <a:t>Därefter, dela era tankar i hela teamet</a:t>
            </a:r>
          </a:p>
          <a:p>
            <a:pPr>
              <a:lnSpc>
                <a:spcPct val="107000"/>
              </a:lnSpc>
              <a:spcAft>
                <a:spcPts val="800"/>
              </a:spcAft>
            </a:pPr>
            <a:r>
              <a:rPr lang="sv-SE" sz="1800" kern="100" dirty="0">
                <a:solidFill>
                  <a:srgbClr val="000000"/>
                </a:solidFill>
                <a:effectLst/>
                <a:latin typeface="Lato Light" panose="020F0302020204030203" pitchFamily="34" charset="0"/>
                <a:ea typeface="Times New Roman" panose="02020603050405020304" pitchFamily="18" charset="0"/>
                <a:cs typeface="Calibri" panose="020F0502020204030204" pitchFamily="34" charset="0"/>
              </a:rPr>
              <a:t> </a:t>
            </a:r>
            <a:endParaRPr lang="sv-SE" sz="1800" kern="100" dirty="0">
              <a:effectLst/>
              <a:latin typeface="Lato Light" panose="020F0302020204030203"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07182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CAD21-FFA9-11E8-7C1C-3C43D376D231}"/>
            </a:ext>
          </a:extLst>
        </p:cNvPr>
        <p:cNvGrpSpPr/>
        <p:nvPr/>
      </p:nvGrpSpPr>
      <p:grpSpPr>
        <a:xfrm>
          <a:off x="0" y="0"/>
          <a:ext cx="0" cy="0"/>
          <a:chOff x="0" y="0"/>
          <a:chExt cx="0" cy="0"/>
        </a:xfrm>
      </p:grpSpPr>
      <p:sp>
        <p:nvSpPr>
          <p:cNvPr id="6" name="textruta 5">
            <a:extLst>
              <a:ext uri="{FF2B5EF4-FFF2-40B4-BE49-F238E27FC236}">
                <a16:creationId xmlns:a16="http://schemas.microsoft.com/office/drawing/2014/main" id="{37872F73-F5F0-ED31-FDDF-7D2F41D0AB92}"/>
              </a:ext>
            </a:extLst>
          </p:cNvPr>
          <p:cNvSpPr txBox="1"/>
          <p:nvPr/>
        </p:nvSpPr>
        <p:spPr>
          <a:xfrm>
            <a:off x="525443" y="4783926"/>
            <a:ext cx="5045797" cy="6463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br>
              <a:rPr lang="sv-SE" sz="1800" kern="0" dirty="0">
                <a:effectLst/>
                <a:latin typeface="Lato Light" panose="020F0302020204030203" pitchFamily="34" charset="0"/>
                <a:ea typeface="Calibri" panose="020F0502020204030204" pitchFamily="34" charset="0"/>
                <a:cs typeface="Calibri" panose="020F0502020204030204" pitchFamily="34" charset="0"/>
              </a:rPr>
            </a:br>
            <a:endParaRPr lang="sv-SE" dirty="0">
              <a:latin typeface="Lato Light" panose="020F0302020204030203" pitchFamily="34" charset="0"/>
            </a:endParaRPr>
          </a:p>
        </p:txBody>
      </p:sp>
      <p:pic>
        <p:nvPicPr>
          <p:cNvPr id="2" name="Bildobjekt 1">
            <a:extLst>
              <a:ext uri="{FF2B5EF4-FFF2-40B4-BE49-F238E27FC236}">
                <a16:creationId xmlns:a16="http://schemas.microsoft.com/office/drawing/2014/main" id="{7A21B247-7BFB-22CE-7303-40329DD6C260}"/>
              </a:ext>
            </a:extLst>
          </p:cNvPr>
          <p:cNvPicPr>
            <a:picLocks noChangeAspect="1"/>
          </p:cNvPicPr>
          <p:nvPr/>
        </p:nvPicPr>
        <p:blipFill>
          <a:blip r:embed="rId2"/>
          <a:stretch>
            <a:fillRect/>
          </a:stretch>
        </p:blipFill>
        <p:spPr>
          <a:xfrm>
            <a:off x="10395731" y="5894961"/>
            <a:ext cx="1465976" cy="734564"/>
          </a:xfrm>
          <a:prstGeom prst="rect">
            <a:avLst/>
          </a:prstGeom>
        </p:spPr>
      </p:pic>
      <p:sp>
        <p:nvSpPr>
          <p:cNvPr id="3" name="textruta 2">
            <a:extLst>
              <a:ext uri="{FF2B5EF4-FFF2-40B4-BE49-F238E27FC236}">
                <a16:creationId xmlns:a16="http://schemas.microsoft.com/office/drawing/2014/main" id="{70D64201-EFA3-F2D3-0B04-B6E98CB9DAF2}"/>
              </a:ext>
            </a:extLst>
          </p:cNvPr>
          <p:cNvSpPr txBox="1"/>
          <p:nvPr/>
        </p:nvSpPr>
        <p:spPr>
          <a:xfrm>
            <a:off x="1151925" y="697147"/>
            <a:ext cx="2553494" cy="454292"/>
          </a:xfrm>
          <a:prstGeom prst="rect">
            <a:avLst/>
          </a:prstGeom>
          <a:noFill/>
        </p:spPr>
        <p:txBody>
          <a:bodyPr wrap="square">
            <a:spAutoFit/>
          </a:bodyPr>
          <a:lstStyle/>
          <a:p>
            <a:pPr>
              <a:lnSpc>
                <a:spcPct val="107000"/>
              </a:lnSpc>
              <a:spcAft>
                <a:spcPts val="800"/>
              </a:spcAft>
            </a:pPr>
            <a:r>
              <a:rPr lang="sv-SE" sz="2400" b="1" dirty="0">
                <a:latin typeface="Lato Light" panose="020F0302020204030203" pitchFamily="34" charset="0"/>
              </a:rPr>
              <a:t>Gå upp för stegen</a:t>
            </a:r>
          </a:p>
        </p:txBody>
      </p:sp>
      <p:sp>
        <p:nvSpPr>
          <p:cNvPr id="4" name="textruta 3">
            <a:extLst>
              <a:ext uri="{FF2B5EF4-FFF2-40B4-BE49-F238E27FC236}">
                <a16:creationId xmlns:a16="http://schemas.microsoft.com/office/drawing/2014/main" id="{28855A0F-3776-4070-E947-EF892CE54CD8}"/>
              </a:ext>
            </a:extLst>
          </p:cNvPr>
          <p:cNvSpPr txBox="1"/>
          <p:nvPr/>
        </p:nvSpPr>
        <p:spPr>
          <a:xfrm>
            <a:off x="1151926" y="1427743"/>
            <a:ext cx="7739156" cy="4943874"/>
          </a:xfrm>
          <a:prstGeom prst="rect">
            <a:avLst/>
          </a:prstGeom>
          <a:noFill/>
        </p:spPr>
        <p:txBody>
          <a:bodyPr wrap="square">
            <a:spAutoFit/>
          </a:bodyPr>
          <a:lstStyle/>
          <a:p>
            <a:pPr>
              <a:lnSpc>
                <a:spcPct val="107000"/>
              </a:lnSpc>
              <a:spcAft>
                <a:spcPts val="800"/>
              </a:spcAft>
            </a:pPr>
            <a:r>
              <a:rPr lang="sv-SE" dirty="0">
                <a:latin typeface="Lato Light" panose="020F0302020204030203" pitchFamily="34" charset="0"/>
              </a:rPr>
              <a:t>Ni har alla era individuella kunskaper, ibland tror man inte att de räcker till, men sanningen och verkligheten är att den oftast gör det!</a:t>
            </a:r>
          </a:p>
          <a:p>
            <a:pPr>
              <a:lnSpc>
                <a:spcPct val="107000"/>
              </a:lnSpc>
              <a:spcAft>
                <a:spcPts val="800"/>
              </a:spcAft>
            </a:pPr>
            <a:endParaRPr lang="sv-SE" dirty="0">
              <a:latin typeface="Lato Light" panose="020F0302020204030203" pitchFamily="34" charset="0"/>
            </a:endParaRPr>
          </a:p>
          <a:p>
            <a:pPr>
              <a:lnSpc>
                <a:spcPct val="107000"/>
              </a:lnSpc>
              <a:spcAft>
                <a:spcPts val="800"/>
              </a:spcAft>
            </a:pPr>
            <a:r>
              <a:rPr lang="sv-SE" dirty="0">
                <a:latin typeface="Lato Light" panose="020F0302020204030203" pitchFamily="34" charset="0"/>
              </a:rPr>
              <a:t>Generellt sett är vi ofta i det konkreta, det som vi ser och hör här och nu. </a:t>
            </a:r>
          </a:p>
          <a:p>
            <a:pPr>
              <a:lnSpc>
                <a:spcPct val="107000"/>
              </a:lnSpc>
              <a:spcAft>
                <a:spcPts val="800"/>
              </a:spcAft>
            </a:pPr>
            <a:r>
              <a:rPr lang="sv-SE" dirty="0">
                <a:latin typeface="Lato Light" panose="020F0302020204030203" pitchFamily="34" charset="0"/>
              </a:rPr>
              <a:t>Vi funderar på svar, lösningar, hur vi ska gå vidare.</a:t>
            </a:r>
          </a:p>
          <a:p>
            <a:pPr>
              <a:lnSpc>
                <a:spcPct val="107000"/>
              </a:lnSpc>
              <a:spcAft>
                <a:spcPts val="800"/>
              </a:spcAft>
            </a:pPr>
            <a:endParaRPr lang="sv-SE" dirty="0">
              <a:latin typeface="Lato Light" panose="020F0302020204030203" pitchFamily="34" charset="0"/>
            </a:endParaRPr>
          </a:p>
          <a:p>
            <a:pPr>
              <a:lnSpc>
                <a:spcPct val="107000"/>
              </a:lnSpc>
              <a:spcAft>
                <a:spcPts val="800"/>
              </a:spcAft>
            </a:pPr>
            <a:r>
              <a:rPr lang="sv-SE" dirty="0">
                <a:latin typeface="Lato Light" panose="020F0302020204030203" pitchFamily="34" charset="0"/>
              </a:rPr>
              <a:t>Ibland är det bra att gå upp på stegen, att se allt lite mer ovanifrån, ”tänk om”, fantisera, se bortom, utanför boxen. Går du upp för stegen ser du/kan du tänka dig in i hur andra påverkas, dina kollegor, de hemma, vad händer nästa år osv.</a:t>
            </a:r>
          </a:p>
          <a:p>
            <a:pPr>
              <a:lnSpc>
                <a:spcPct val="107000"/>
              </a:lnSpc>
              <a:spcAft>
                <a:spcPts val="800"/>
              </a:spcAft>
            </a:pPr>
            <a:endParaRPr lang="sv-SE" dirty="0">
              <a:latin typeface="Lato Light" panose="020F0302020204030203" pitchFamily="34" charset="0"/>
            </a:endParaRPr>
          </a:p>
          <a:p>
            <a:pPr>
              <a:lnSpc>
                <a:spcPct val="107000"/>
              </a:lnSpc>
              <a:spcAft>
                <a:spcPts val="800"/>
              </a:spcAft>
            </a:pPr>
            <a:r>
              <a:rPr lang="sv-SE" dirty="0">
                <a:latin typeface="Lato Light" panose="020F0302020204030203" pitchFamily="34" charset="0"/>
              </a:rPr>
              <a:t>När du gått upp för stegen och tagit in alla aspekter och låtit fantasin få vara med i ditt beslut så blir det mer stabilt och underbyggt. Du har säkert hittat lösningar som du inte trodde fanns, och som du såg när du var högt uppe på stegen!</a:t>
            </a:r>
          </a:p>
        </p:txBody>
      </p:sp>
      <p:pic>
        <p:nvPicPr>
          <p:cNvPr id="5" name="Bildobjekt 4">
            <a:extLst>
              <a:ext uri="{FF2B5EF4-FFF2-40B4-BE49-F238E27FC236}">
                <a16:creationId xmlns:a16="http://schemas.microsoft.com/office/drawing/2014/main" id="{68436142-F757-2D58-48FE-90D2BABEA082}"/>
              </a:ext>
            </a:extLst>
          </p:cNvPr>
          <p:cNvPicPr>
            <a:picLocks noChangeAspect="1"/>
          </p:cNvPicPr>
          <p:nvPr/>
        </p:nvPicPr>
        <p:blipFill>
          <a:blip r:embed="rId3"/>
          <a:stretch>
            <a:fillRect/>
          </a:stretch>
        </p:blipFill>
        <p:spPr>
          <a:xfrm>
            <a:off x="8770448" y="-45294"/>
            <a:ext cx="3508341" cy="3508341"/>
          </a:xfrm>
          <a:prstGeom prst="rect">
            <a:avLst/>
          </a:prstGeom>
          <a:ln>
            <a:noFill/>
          </a:ln>
          <a:effectLst>
            <a:softEdge rad="112500"/>
          </a:effectLst>
        </p:spPr>
      </p:pic>
    </p:spTree>
    <p:extLst>
      <p:ext uri="{BB962C8B-B14F-4D97-AF65-F5344CB8AC3E}">
        <p14:creationId xmlns:p14="http://schemas.microsoft.com/office/powerpoint/2010/main" val="168737203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14231</TotalTime>
  <Words>1014</Words>
  <Application>Microsoft Office PowerPoint</Application>
  <PresentationFormat>Bredbild</PresentationFormat>
  <Paragraphs>82</Paragraphs>
  <Slides>10</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10</vt:i4>
      </vt:variant>
    </vt:vector>
  </HeadingPairs>
  <TitlesOfParts>
    <vt:vector size="17" baseType="lpstr">
      <vt:lpstr>Aptos</vt:lpstr>
      <vt:lpstr>Aptos Display</vt:lpstr>
      <vt:lpstr>Arial</vt:lpstr>
      <vt:lpstr>Lato</vt:lpstr>
      <vt:lpstr>Lato Light</vt:lpstr>
      <vt:lpstr>Symbol</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carina</dc:creator>
  <cp:lastModifiedBy>carina</cp:lastModifiedBy>
  <cp:revision>60</cp:revision>
  <dcterms:created xsi:type="dcterms:W3CDTF">2024-08-08T09:16:46Z</dcterms:created>
  <dcterms:modified xsi:type="dcterms:W3CDTF">2025-03-07T08:28:41Z</dcterms:modified>
</cp:coreProperties>
</file>